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62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71" r:id="rId13"/>
    <p:sldId id="269" r:id="rId14"/>
    <p:sldId id="270" r:id="rId15"/>
    <p:sldId id="276" r:id="rId16"/>
    <p:sldId id="279" r:id="rId17"/>
    <p:sldId id="277" r:id="rId18"/>
    <p:sldId id="278" r:id="rId19"/>
    <p:sldId id="273" r:id="rId20"/>
    <p:sldId id="275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C5A7"/>
    <a:srgbClr val="424242"/>
    <a:srgbClr val="727271"/>
    <a:srgbClr val="D7E665"/>
    <a:srgbClr val="F32837"/>
    <a:srgbClr val="FFFFFF"/>
    <a:srgbClr val="945200"/>
    <a:srgbClr val="F5E4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59" autoAdjust="0"/>
    <p:restoredTop sz="86418"/>
  </p:normalViewPr>
  <p:slideViewPr>
    <p:cSldViewPr snapToGrid="0" snapToObjects="1">
      <p:cViewPr varScale="1">
        <p:scale>
          <a:sx n="54" d="100"/>
          <a:sy n="54" d="100"/>
        </p:scale>
        <p:origin x="69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0" d="100"/>
          <a:sy n="60" d="100"/>
        </p:scale>
        <p:origin x="318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DCA62753-1F10-841E-B2EC-4E299AA6D0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5CE468D-3359-E600-5788-18DA00F257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9639A-FE43-4CC0-BECE-2FBCB7D3A04D}" type="datetimeFigureOut">
              <a:rPr lang="it-IT" smtClean="0"/>
              <a:t>27/05/2026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611648A-82C2-013A-52BA-E84B72F8AD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DDEA769-5D23-733E-9FC2-E801885686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00274-1B75-4072-AA7C-7522610B0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68993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99F85-D096-874E-B612-5FB6C9217D88}" type="datetimeFigureOut">
              <a:rPr lang="it-IT" smtClean="0"/>
              <a:t>27/05/2026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1281B-B5AA-9842-BC1C-09B851BEBAC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849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910A2-4FF3-6DEE-D42B-6AA9D6122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25A1E21-1845-280E-8907-DA83F52934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0413E00-20A7-836E-FFC7-F9DB78833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ECC348-69BA-5632-1BA2-7CDC8A8B04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1281B-B5AA-9842-BC1C-09B851BEBACA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8055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BF1E2-3A5F-3865-9774-870AAB268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93D3BE2-145F-1DD3-0C79-09C5111E86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6210F32-22CE-F7EA-F67B-493D920EA0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B21C83E-ACD5-80D7-B9FB-5F45EC859A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F1281B-B5AA-9842-BC1C-09B851BEBACA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7012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30">
            <a:extLst>
              <a:ext uri="{FF2B5EF4-FFF2-40B4-BE49-F238E27FC236}">
                <a16:creationId xmlns:a16="http://schemas.microsoft.com/office/drawing/2014/main" id="{AD88C4FB-38CF-3A4D-82B6-9856CB9D72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Segnaposto numero diapositiva 5">
            <a:extLst>
              <a:ext uri="{FF2B5EF4-FFF2-40B4-BE49-F238E27FC236}">
                <a16:creationId xmlns:a16="http://schemas.microsoft.com/office/drawing/2014/main" id="{E54B4318-E225-1747-B63B-9DF41000D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2" name="Segnaposto testo 24">
            <a:extLst>
              <a:ext uri="{FF2B5EF4-FFF2-40B4-BE49-F238E27FC236}">
                <a16:creationId xmlns:a16="http://schemas.microsoft.com/office/drawing/2014/main" id="{F333B1A4-4AAB-5820-1A70-DAC4FDAE99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0211" y="816982"/>
            <a:ext cx="8723790" cy="5369597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6000" b="1" i="0">
                <a:solidFill>
                  <a:schemeClr val="tx1"/>
                </a:solidFill>
                <a:latin typeface="Host Grotesk ExtraBold" panose="020B0504030402000203" pitchFamily="34" charset="77"/>
              </a:defRPr>
            </a:lvl1pPr>
          </a:lstStyle>
          <a:p>
            <a:r>
              <a:rPr lang="it-IT" dirty="0"/>
              <a:t>1.</a:t>
            </a:r>
          </a:p>
          <a:p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77285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D8F2489D-22BF-0144-BD8D-49C99A2767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837" y="490993"/>
            <a:ext cx="12192000" cy="6858000"/>
          </a:xfrm>
          <a:prstGeom prst="rect">
            <a:avLst/>
          </a:prstGeom>
        </p:spPr>
      </p:pic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D61FCB7F-F912-8A43-B3E3-2109DD1A10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0211" y="816982"/>
            <a:ext cx="8723790" cy="12813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6000" b="1" i="0">
                <a:solidFill>
                  <a:schemeClr val="tx1"/>
                </a:solidFill>
                <a:latin typeface="Host Grotesk ExtraBold" panose="020B0504030402000203" pitchFamily="34" charset="77"/>
              </a:defRPr>
            </a:lvl1pPr>
          </a:lstStyle>
          <a:p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  <p:sp>
        <p:nvSpPr>
          <p:cNvPr id="9" name="Segnaposto testo 25">
            <a:extLst>
              <a:ext uri="{FF2B5EF4-FFF2-40B4-BE49-F238E27FC236}">
                <a16:creationId xmlns:a16="http://schemas.microsoft.com/office/drawing/2014/main" id="{AE130298-4E29-B048-8F50-66874F8565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211" y="2311400"/>
            <a:ext cx="8723790" cy="152908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endParaRPr lang="it-IT" dirty="0">
              <a:effectLst/>
              <a:latin typeface="Host Grotesk" panose="020B0504030402000203" pitchFamily="34" charset="77"/>
            </a:endParaRPr>
          </a:p>
        </p:txBody>
      </p:sp>
      <p:sp>
        <p:nvSpPr>
          <p:cNvPr id="10" name="Segnaposto testo 21">
            <a:extLst>
              <a:ext uri="{FF2B5EF4-FFF2-40B4-BE49-F238E27FC236}">
                <a16:creationId xmlns:a16="http://schemas.microsoft.com/office/drawing/2014/main" id="{25EF63C9-F036-1F47-9326-ECB9DB4FF3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40211" y="4053573"/>
            <a:ext cx="8723790" cy="184339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693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7758132E-F711-DA41-9400-B71D67473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BCB72EC4-3ED7-6041-ADB9-9B3DED7F69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10288" y="0"/>
            <a:ext cx="6081712" cy="685800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70D95A78-76A0-6042-A6EB-34B5310033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1757756" y="2176516"/>
            <a:ext cx="4198938" cy="271689"/>
          </a:xfrm>
        </p:spPr>
        <p:txBody>
          <a:bodyPr>
            <a:normAutofit/>
          </a:bodyPr>
          <a:lstStyle>
            <a:lvl1pPr marL="0" indent="0" algn="r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  <p:sp>
        <p:nvSpPr>
          <p:cNvPr id="24" name="Segnaposto testo 25">
            <a:extLst>
              <a:ext uri="{FF2B5EF4-FFF2-40B4-BE49-F238E27FC236}">
                <a16:creationId xmlns:a16="http://schemas.microsoft.com/office/drawing/2014/main" id="{FC88E754-EDA3-5045-8D89-8099E736C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7758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25" name="Segnaposto testo 27">
            <a:extLst>
              <a:ext uri="{FF2B5EF4-FFF2-40B4-BE49-F238E27FC236}">
                <a16:creationId xmlns:a16="http://schemas.microsoft.com/office/drawing/2014/main" id="{37497B4A-D4C2-D742-9588-FE09626C3A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7820" y="4411829"/>
            <a:ext cx="3438525" cy="1567552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6542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A047802-8421-AD4D-9CBF-E5A9E34693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EDC71D4C-60B4-3B4D-8845-DEFD49C464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2402" y="884048"/>
            <a:ext cx="3796778" cy="461444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7B9876CA-D079-0547-A4D9-B6006BD531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301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ED6E7671-2141-5C45-B0C1-1E84F948C6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49301" y="6377608"/>
            <a:ext cx="4198938" cy="271689"/>
          </a:xfrm>
        </p:spPr>
        <p:txBody>
          <a:bodyPr>
            <a:normAutofit/>
          </a:bodyPr>
          <a:lstStyle>
            <a:lvl1pPr marL="0" indent="0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| 04.06.2025</a:t>
            </a:r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7C27BE8D-D1AB-574B-8904-AD7983E5D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9363" y="4411829"/>
            <a:ext cx="3438525" cy="1583454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4FF896F9-936C-5247-AED3-24DA3D1E75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483" t="35189" r="24002" b="36358"/>
          <a:stretch/>
        </p:blipFill>
        <p:spPr>
          <a:xfrm>
            <a:off x="171875" y="6342161"/>
            <a:ext cx="891750" cy="34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06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D721AA2-63B2-B04A-9016-CC9884854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6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30">
            <a:extLst>
              <a:ext uri="{FF2B5EF4-FFF2-40B4-BE49-F238E27FC236}">
                <a16:creationId xmlns:a16="http://schemas.microsoft.com/office/drawing/2014/main" id="{AD88C4FB-38CF-3A4D-82B6-9856CB9D72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Segnaposto numero diapositiva 5">
            <a:extLst>
              <a:ext uri="{FF2B5EF4-FFF2-40B4-BE49-F238E27FC236}">
                <a16:creationId xmlns:a16="http://schemas.microsoft.com/office/drawing/2014/main" id="{E54B4318-E225-1747-B63B-9DF41000D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" name="Segnaposto testo 25">
            <a:extLst>
              <a:ext uri="{FF2B5EF4-FFF2-40B4-BE49-F238E27FC236}">
                <a16:creationId xmlns:a16="http://schemas.microsoft.com/office/drawing/2014/main" id="{F0CD8037-561A-1A54-F249-864D018410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40211" y="579175"/>
            <a:ext cx="9002488" cy="966596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4" name="Segnaposto testo 21">
            <a:extLst>
              <a:ext uri="{FF2B5EF4-FFF2-40B4-BE49-F238E27FC236}">
                <a16:creationId xmlns:a16="http://schemas.microsoft.com/office/drawing/2014/main" id="{8E59E09B-8F08-2B9D-3490-4C33EDD223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64536" y="2090410"/>
            <a:ext cx="9002488" cy="409616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091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42A583E8-1D3F-CD40-BD07-9CEEAD952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EDC71D4C-60B4-3B4D-8845-DEFD49C464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2402" y="884048"/>
            <a:ext cx="3796778" cy="461444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7B9876CA-D079-0547-A4D9-B6006BD531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301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7C27BE8D-D1AB-574B-8904-AD7983E5D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9363" y="4119613"/>
            <a:ext cx="3707648" cy="1398318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cxnSp>
        <p:nvCxnSpPr>
          <p:cNvPr id="4" name="Connettore 1 3">
            <a:extLst>
              <a:ext uri="{FF2B5EF4-FFF2-40B4-BE49-F238E27FC236}">
                <a16:creationId xmlns:a16="http://schemas.microsoft.com/office/drawing/2014/main" id="{C55C04A7-7252-244E-9A8E-9BBBC9A487D9}"/>
              </a:ext>
            </a:extLst>
          </p:cNvPr>
          <p:cNvCxnSpPr/>
          <p:nvPr userDrawn="1"/>
        </p:nvCxnSpPr>
        <p:spPr>
          <a:xfrm>
            <a:off x="6109780" y="975427"/>
            <a:ext cx="0" cy="4542504"/>
          </a:xfrm>
          <a:prstGeom prst="line">
            <a:avLst/>
          </a:prstGeom>
          <a:ln w="3175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ED6E7671-2141-5C45-B0C1-1E84F948C6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49301" y="6377608"/>
            <a:ext cx="4198938" cy="271689"/>
          </a:xfrm>
        </p:spPr>
        <p:txBody>
          <a:bodyPr>
            <a:normAutofit/>
          </a:bodyPr>
          <a:lstStyle>
            <a:lvl1pPr marL="0" indent="0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| 04.06.2025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59CE735-FE2A-0F41-8C55-16F6822709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483" t="35189" r="24002" b="36358"/>
          <a:stretch/>
        </p:blipFill>
        <p:spPr>
          <a:xfrm>
            <a:off x="171875" y="6342161"/>
            <a:ext cx="891750" cy="34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781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7758132E-F711-DA41-9400-B71D67473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D61FCB7F-F912-8A43-B3E3-2109DD1A10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0211" y="816982"/>
            <a:ext cx="8723790" cy="12813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6000" b="1" i="0">
                <a:solidFill>
                  <a:schemeClr val="tx1"/>
                </a:solidFill>
                <a:latin typeface="Host Grotesk ExtraBold" panose="020B0504030402000203" pitchFamily="34" charset="77"/>
              </a:defRPr>
            </a:lvl1pPr>
          </a:lstStyle>
          <a:p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  <p:sp>
        <p:nvSpPr>
          <p:cNvPr id="9" name="Segnaposto testo 25">
            <a:extLst>
              <a:ext uri="{FF2B5EF4-FFF2-40B4-BE49-F238E27FC236}">
                <a16:creationId xmlns:a16="http://schemas.microsoft.com/office/drawing/2014/main" id="{AE130298-4E29-B048-8F50-66874F8565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211" y="2311400"/>
            <a:ext cx="8723790" cy="152908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endParaRPr lang="it-IT" dirty="0">
              <a:effectLst/>
              <a:latin typeface="Host Grotesk" panose="020B0504030402000203" pitchFamily="34" charset="77"/>
            </a:endParaRPr>
          </a:p>
        </p:txBody>
      </p:sp>
      <p:sp>
        <p:nvSpPr>
          <p:cNvPr id="10" name="Segnaposto testo 21">
            <a:extLst>
              <a:ext uri="{FF2B5EF4-FFF2-40B4-BE49-F238E27FC236}">
                <a16:creationId xmlns:a16="http://schemas.microsoft.com/office/drawing/2014/main" id="{25EF63C9-F036-1F47-9326-ECB9DB4FF3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40211" y="4053573"/>
            <a:ext cx="8723790" cy="184339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3237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7758132E-F711-DA41-9400-B71D67473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BCB72EC4-3ED7-6041-ADB9-9B3DED7F69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10288" y="0"/>
            <a:ext cx="6081712" cy="685800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70D95A78-76A0-6042-A6EB-34B5310033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1757756" y="2176516"/>
            <a:ext cx="4198938" cy="271689"/>
          </a:xfrm>
        </p:spPr>
        <p:txBody>
          <a:bodyPr>
            <a:normAutofit/>
          </a:bodyPr>
          <a:lstStyle>
            <a:lvl1pPr marL="0" indent="0" algn="r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  <p:sp>
        <p:nvSpPr>
          <p:cNvPr id="24" name="Segnaposto testo 25">
            <a:extLst>
              <a:ext uri="{FF2B5EF4-FFF2-40B4-BE49-F238E27FC236}">
                <a16:creationId xmlns:a16="http://schemas.microsoft.com/office/drawing/2014/main" id="{FC88E754-EDA3-5045-8D89-8099E736C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7758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25" name="Segnaposto testo 27">
            <a:extLst>
              <a:ext uri="{FF2B5EF4-FFF2-40B4-BE49-F238E27FC236}">
                <a16:creationId xmlns:a16="http://schemas.microsoft.com/office/drawing/2014/main" id="{37497B4A-D4C2-D742-9588-FE09626C3A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7820" y="4411829"/>
            <a:ext cx="3438525" cy="1074571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17552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A047802-8421-AD4D-9CBF-E5A9E34693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852"/>
            <a:ext cx="12192000" cy="6858000"/>
          </a:xfrm>
          <a:prstGeom prst="rect">
            <a:avLst/>
          </a:prstGeom>
        </p:spPr>
      </p:pic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EDC71D4C-60B4-3B4D-8845-DEFD49C464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2402" y="884048"/>
            <a:ext cx="3796778" cy="461444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7B9876CA-D079-0547-A4D9-B6006BD531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301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ED6E7671-2141-5C45-B0C1-1E84F948C6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49301" y="6377608"/>
            <a:ext cx="4198938" cy="271689"/>
          </a:xfrm>
        </p:spPr>
        <p:txBody>
          <a:bodyPr>
            <a:normAutofit/>
          </a:bodyPr>
          <a:lstStyle>
            <a:lvl1pPr marL="0" indent="0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| 04.06.2025</a:t>
            </a:r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7C27BE8D-D1AB-574B-8904-AD7983E5D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9363" y="4411829"/>
            <a:ext cx="3438525" cy="1074571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E1F7FD4-2059-334B-9186-7C6A96579C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483" t="35189" r="24002" b="36358"/>
          <a:stretch/>
        </p:blipFill>
        <p:spPr>
          <a:xfrm>
            <a:off x="171875" y="6342161"/>
            <a:ext cx="891750" cy="34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40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7758132E-F711-DA41-9400-B71D67473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8" name="Segnaposto testo 24">
            <a:extLst>
              <a:ext uri="{FF2B5EF4-FFF2-40B4-BE49-F238E27FC236}">
                <a16:creationId xmlns:a16="http://schemas.microsoft.com/office/drawing/2014/main" id="{D61FCB7F-F912-8A43-B3E3-2109DD1A10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40211" y="816982"/>
            <a:ext cx="8723790" cy="1281325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6000" b="1" i="0">
                <a:solidFill>
                  <a:schemeClr val="tx1"/>
                </a:solidFill>
                <a:latin typeface="Host Grotesk ExtraBold" panose="020B0504030402000203" pitchFamily="34" charset="77"/>
              </a:defRPr>
            </a:lvl1pPr>
          </a:lstStyle>
          <a:p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  <p:sp>
        <p:nvSpPr>
          <p:cNvPr id="9" name="Segnaposto testo 25">
            <a:extLst>
              <a:ext uri="{FF2B5EF4-FFF2-40B4-BE49-F238E27FC236}">
                <a16:creationId xmlns:a16="http://schemas.microsoft.com/office/drawing/2014/main" id="{AE130298-4E29-B048-8F50-66874F8565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211" y="2311400"/>
            <a:ext cx="8723790" cy="152908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endParaRPr lang="it-IT" dirty="0">
              <a:effectLst/>
              <a:latin typeface="Host Grotesk" panose="020B0504030402000203" pitchFamily="34" charset="77"/>
            </a:endParaRPr>
          </a:p>
        </p:txBody>
      </p:sp>
      <p:sp>
        <p:nvSpPr>
          <p:cNvPr id="10" name="Segnaposto testo 21">
            <a:extLst>
              <a:ext uri="{FF2B5EF4-FFF2-40B4-BE49-F238E27FC236}">
                <a16:creationId xmlns:a16="http://schemas.microsoft.com/office/drawing/2014/main" id="{25EF63C9-F036-1F47-9326-ECB9DB4FF3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40211" y="4053573"/>
            <a:ext cx="8723790" cy="184339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699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7758132E-F711-DA41-9400-B71D674735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egnaposto immagine 5">
            <a:extLst>
              <a:ext uri="{FF2B5EF4-FFF2-40B4-BE49-F238E27FC236}">
                <a16:creationId xmlns:a16="http://schemas.microsoft.com/office/drawing/2014/main" id="{BCB72EC4-3ED7-6041-ADB9-9B3DED7F69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10288" y="0"/>
            <a:ext cx="6081712" cy="6858000"/>
          </a:xfr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70D95A78-76A0-6042-A6EB-34B5310033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-1757756" y="2176516"/>
            <a:ext cx="4198938" cy="271689"/>
          </a:xfrm>
        </p:spPr>
        <p:txBody>
          <a:bodyPr>
            <a:normAutofit/>
          </a:bodyPr>
          <a:lstStyle>
            <a:lvl1pPr marL="0" indent="0" algn="r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endParaRPr lang="it-IT" dirty="0"/>
          </a:p>
        </p:txBody>
      </p:sp>
      <p:sp>
        <p:nvSpPr>
          <p:cNvPr id="24" name="Segnaposto testo 25">
            <a:extLst>
              <a:ext uri="{FF2B5EF4-FFF2-40B4-BE49-F238E27FC236}">
                <a16:creationId xmlns:a16="http://schemas.microsoft.com/office/drawing/2014/main" id="{FC88E754-EDA3-5045-8D89-8099E736C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7758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25" name="Segnaposto testo 27">
            <a:extLst>
              <a:ext uri="{FF2B5EF4-FFF2-40B4-BE49-F238E27FC236}">
                <a16:creationId xmlns:a16="http://schemas.microsoft.com/office/drawing/2014/main" id="{37497B4A-D4C2-D742-9588-FE09626C3A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67820" y="4411829"/>
            <a:ext cx="3438525" cy="1527795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91677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EA047802-8421-AD4D-9CBF-E5A9E34693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EDC71D4C-60B4-3B4D-8845-DEFD49C464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2402" y="884048"/>
            <a:ext cx="3796778" cy="4614442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lang="it-IT" sz="1600" b="0" i="0" smtClean="0">
                <a:solidFill>
                  <a:srgbClr val="424242"/>
                </a:solidFill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 Light" panose="020B0504030402000203" pitchFamily="34" charset="77"/>
              </a:rPr>
              <a:t>Ipsam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sedit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eturest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percips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anditis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quo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rem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dolupictus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offic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tet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aperess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edipsaerrum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qui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blaut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apedisim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evenienis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sanda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doloreria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reremos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venducim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coreict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ecernam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volorenducil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sima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iunt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  <a:p>
            <a:r>
              <a:rPr lang="it-IT" dirty="0" err="1">
                <a:effectLst/>
                <a:latin typeface="Host Grotesk Light" panose="020B0504030402000203" pitchFamily="34" charset="77"/>
              </a:rPr>
              <a:t>Endam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quis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sperum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eat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volorectotas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min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rera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tiatur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sim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eium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reptaspe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sequiberro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explaut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autati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aut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plantius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es mi,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voluptam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, corro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iur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am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volesti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nciandi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gnatia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doluptatem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ipsusci</a:t>
            </a:r>
            <a:r>
              <a:rPr lang="it-IT" dirty="0">
                <a:effectLst/>
                <a:latin typeface="Host Grotesk Light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 Light" panose="020B0504030402000203" pitchFamily="34" charset="77"/>
              </a:rPr>
              <a:t>pitatus</a:t>
            </a:r>
            <a:r>
              <a:rPr lang="it-IT" dirty="0">
                <a:effectLst/>
                <a:latin typeface="Host Grotesk Light" panose="020B0504030402000203" pitchFamily="34" charset="77"/>
              </a:rPr>
              <a:t>.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9821D9AE-2FD5-7648-99DD-3A9D13E64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1730" y="633972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 i="0">
                <a:solidFill>
                  <a:schemeClr val="tx1"/>
                </a:solidFill>
                <a:latin typeface="Host Grotesk Light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7B9876CA-D079-0547-A4D9-B6006BD531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301" y="992832"/>
            <a:ext cx="2909042" cy="2235200"/>
          </a:xfrm>
        </p:spPr>
        <p:txBody>
          <a:bodyPr>
            <a:noAutofit/>
          </a:bodyPr>
          <a:lstStyle>
            <a:lvl1pPr marL="0" indent="0">
              <a:buNone/>
              <a:defRPr lang="it-IT" sz="2900" b="0" i="0" smtClean="0">
                <a:solidFill>
                  <a:schemeClr val="tx1"/>
                </a:solidFill>
                <a:effectLst/>
                <a:latin typeface="Host Grotesk Medium" panose="020B0504030402000203" pitchFamily="34" charset="77"/>
              </a:defRPr>
            </a:lvl1pPr>
          </a:lstStyle>
          <a:p>
            <a:r>
              <a:rPr lang="it-IT" dirty="0" err="1">
                <a:effectLst/>
                <a:latin typeface="Host Grotesk" panose="020B0504030402000203" pitchFamily="34" charset="77"/>
              </a:rPr>
              <a:t>Icaborum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expliae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officip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santiorios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vit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evel</a:t>
            </a:r>
            <a:r>
              <a:rPr lang="it-IT" dirty="0">
                <a:effectLst/>
                <a:latin typeface="Host Grotesk" panose="020B0504030402000203" pitchFamily="34" charset="77"/>
              </a:rPr>
              <a:t> et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iundione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ot</a:t>
            </a:r>
            <a:r>
              <a:rPr lang="it-IT" dirty="0">
                <a:effectLst/>
                <a:latin typeface="Host Grotesk" panose="020B0504030402000203" pitchFamily="34" charset="77"/>
              </a:rPr>
              <a:t> </a:t>
            </a:r>
            <a:r>
              <a:rPr lang="it-IT" dirty="0" err="1">
                <a:effectLst/>
                <a:latin typeface="Host Grotesk" panose="020B0504030402000203" pitchFamily="34" charset="77"/>
              </a:rPr>
              <a:t>etur</a:t>
            </a:r>
            <a:r>
              <a:rPr lang="it-IT" dirty="0">
                <a:effectLst/>
                <a:latin typeface="Host Grotesk" panose="020B0504030402000203" pitchFamily="34" charset="77"/>
              </a:rPr>
              <a:t>.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ED6E7671-2141-5C45-B0C1-1E84F948C6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49301" y="6377608"/>
            <a:ext cx="4198938" cy="271689"/>
          </a:xfrm>
        </p:spPr>
        <p:txBody>
          <a:bodyPr>
            <a:normAutofit/>
          </a:bodyPr>
          <a:lstStyle>
            <a:lvl1pPr marL="0" indent="0">
              <a:buNone/>
              <a:defRPr lang="it-IT" sz="1700" b="0" i="0" smtClean="0">
                <a:effectLst/>
                <a:latin typeface="Host Grotesk Light" panose="020B0504030402000203" pitchFamily="34" charset="77"/>
              </a:defRPr>
            </a:lvl1pPr>
          </a:lstStyle>
          <a:p>
            <a:r>
              <a:rPr lang="it-IT" dirty="0"/>
              <a:t>1.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| 04.06.2025</a:t>
            </a:r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7C27BE8D-D1AB-574B-8904-AD7983E5DF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9363" y="4411829"/>
            <a:ext cx="3438525" cy="1575503"/>
          </a:xfrm>
        </p:spPr>
        <p:txBody>
          <a:bodyPr>
            <a:noAutofit/>
          </a:bodyPr>
          <a:lstStyle>
            <a:lvl1pPr marL="0" indent="0">
              <a:buNone/>
              <a:defRPr lang="it-IT" sz="1400" b="1" smtClean="0">
                <a:solidFill>
                  <a:srgbClr val="424242"/>
                </a:solidFill>
                <a:effectLst/>
              </a:defRPr>
            </a:lvl1pPr>
          </a:lstStyle>
          <a:p>
            <a:r>
              <a:rPr lang="it-IT" b="1" dirty="0" err="1">
                <a:effectLst/>
                <a:latin typeface="Host Grotesk" panose="020B0504030402000203" pitchFamily="34" charset="77"/>
              </a:rPr>
              <a:t>Fugiaepudi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occae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ex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expelest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sin rem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sinit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quibereicil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et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accum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voluptas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reperibus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sollist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quos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ullorum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quia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volorunt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qui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rat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offic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facepra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sit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,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nonsedi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blatem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fugia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ped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fugitatque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volupistis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expellu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ptatur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a aut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doluptat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labore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</a:t>
            </a:r>
            <a:r>
              <a:rPr lang="it-IT" b="1" dirty="0" err="1">
                <a:effectLst/>
                <a:latin typeface="Host Grotesk" panose="020B0504030402000203" pitchFamily="34" charset="77"/>
              </a:rPr>
              <a:t>doloreicilic</a:t>
            </a:r>
            <a:r>
              <a:rPr lang="it-IT" b="1" dirty="0">
                <a:effectLst/>
                <a:latin typeface="Host Grotesk" panose="020B0504030402000203" pitchFamily="34" charset="77"/>
              </a:rPr>
              <a:t> tori.</a:t>
            </a:r>
            <a:endParaRPr lang="it-IT" dirty="0">
              <a:effectLst/>
              <a:latin typeface="Host Grotesk" panose="020B0504030402000203" pitchFamily="34" charset="77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FB6040A-C233-2D4D-A27F-37C8C1EA4A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483" t="35189" r="24002" b="36358"/>
          <a:stretch/>
        </p:blipFill>
        <p:spPr>
          <a:xfrm>
            <a:off x="171875" y="6342161"/>
            <a:ext cx="891750" cy="341837"/>
          </a:xfrm>
          <a:prstGeom prst="rect">
            <a:avLst/>
          </a:prstGeom>
        </p:spPr>
      </p:pic>
      <p:cxnSp>
        <p:nvCxnSpPr>
          <p:cNvPr id="9" name="Connettore 1 8">
            <a:extLst>
              <a:ext uri="{FF2B5EF4-FFF2-40B4-BE49-F238E27FC236}">
                <a16:creationId xmlns:a16="http://schemas.microsoft.com/office/drawing/2014/main" id="{47A0B4C9-3CAF-0B44-A206-A5EBDED709AF}"/>
              </a:ext>
            </a:extLst>
          </p:cNvPr>
          <p:cNvCxnSpPr/>
          <p:nvPr userDrawn="1"/>
        </p:nvCxnSpPr>
        <p:spPr>
          <a:xfrm>
            <a:off x="6109780" y="975427"/>
            <a:ext cx="0" cy="4542504"/>
          </a:xfrm>
          <a:prstGeom prst="line">
            <a:avLst/>
          </a:prstGeom>
          <a:ln w="3175">
            <a:solidFill>
              <a:srgbClr val="7272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52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F492F894-723A-8B48-8FA0-1A3D8C39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6CAEF4F-47D3-0A43-8E82-961078E29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it-IT" dirty="0"/>
              <a:t>Modifica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4362E6-5394-E645-8978-90779652F2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24242"/>
                </a:solidFill>
                <a:latin typeface="Host Grotesk" panose="020B0504030402000203" pitchFamily="34" charset="77"/>
              </a:defRPr>
            </a:lvl1pPr>
          </a:lstStyle>
          <a:p>
            <a:fld id="{DE29BBA7-4581-D143-A235-D6B3730FD304}" type="datetimeFigureOut">
              <a:rPr lang="it-IT" smtClean="0"/>
              <a:pPr/>
              <a:t>27/05/2026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959C8A1-EF8C-EF48-B00D-DE89D0A32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424242"/>
                </a:solidFill>
                <a:latin typeface="Host Grotesk" panose="020B0504030402000203" pitchFamily="34" charset="77"/>
              </a:defRPr>
            </a:lvl1pPr>
          </a:lstStyle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1CFBB48-1D3B-D44E-9935-BDD64B767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24242"/>
                </a:solidFill>
                <a:latin typeface="Host Grotesk" panose="020B0504030402000203" pitchFamily="34" charset="77"/>
              </a:defRPr>
            </a:lvl1pPr>
          </a:lstStyle>
          <a:p>
            <a:fld id="{B583A15F-E3A6-B844-869F-A99B6440E1B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2501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0" r:id="rId2"/>
    <p:sldLayoutId id="2147483650" r:id="rId3"/>
    <p:sldLayoutId id="2147483705" r:id="rId4"/>
    <p:sldLayoutId id="2147483660" r:id="rId5"/>
    <p:sldLayoutId id="2147483661" r:id="rId6"/>
    <p:sldLayoutId id="2147483709" r:id="rId7"/>
    <p:sldLayoutId id="2147483662" r:id="rId8"/>
    <p:sldLayoutId id="2147483663" r:id="rId9"/>
    <p:sldLayoutId id="2147483707" r:id="rId10"/>
    <p:sldLayoutId id="2147483664" r:id="rId11"/>
    <p:sldLayoutId id="2147483665" r:id="rId12"/>
    <p:sldLayoutId id="214748370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ost Grotesk" panose="020B050403040200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ost Grotesk" panose="020B0504030402000203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ambiente.regione.emilia-romagna.it/it/rifiuti/temi/rifiuti/economia-circolare/sottoprodott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5F66027-B35E-2ED4-65ED-09A74A4D12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8398" y="1566764"/>
            <a:ext cx="5883024" cy="2235200"/>
          </a:xfrm>
        </p:spPr>
        <p:txBody>
          <a:bodyPr/>
          <a:lstStyle/>
          <a:p>
            <a:pPr algn="ctr"/>
            <a:r>
              <a:rPr lang="it-IT" dirty="0"/>
              <a:t>L’elenco regionale dei sottoprodotti in Emilia-Romagna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4C943F3-779D-25C8-FFBB-F95F2FA407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t-IT" dirty="0"/>
              <a:t>Ambiente Lavoro, Sala Verdi – 28/5/2026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2D46975-4E76-DD9F-5AA4-20CC9E6BE0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59319" y="3264678"/>
            <a:ext cx="3728247" cy="1074571"/>
          </a:xfrm>
        </p:spPr>
        <p:txBody>
          <a:bodyPr/>
          <a:lstStyle/>
          <a:p>
            <a:pPr algn="ctr"/>
            <a:r>
              <a:rPr lang="it-IT" sz="2000" dirty="0"/>
              <a:t>Prevenzione e supporto alla simbiosi industriale</a:t>
            </a:r>
          </a:p>
        </p:txBody>
      </p:sp>
    </p:spTree>
    <p:extLst>
      <p:ext uri="{BB962C8B-B14F-4D97-AF65-F5344CB8AC3E}">
        <p14:creationId xmlns:p14="http://schemas.microsoft.com/office/powerpoint/2010/main" val="2918066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18A9C-4F3C-643E-64A0-DF2945EF8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EF76AA7-B3FB-3CD2-E1DB-208C3E25C1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Portale regionale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77AE553-11CD-1E1A-104E-3B55211A46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2090410"/>
            <a:ext cx="3760855" cy="4096169"/>
          </a:xfrm>
        </p:spPr>
        <p:txBody>
          <a:bodyPr/>
          <a:lstStyle/>
          <a:p>
            <a:pPr defTabSz="825480">
              <a:lnSpc>
                <a:spcPct val="150000"/>
              </a:lnSpc>
              <a:tabLst>
                <a:tab pos="0" algn="l"/>
              </a:tabLst>
            </a:pPr>
            <a:r>
              <a:rPr lang="it-IT" dirty="0"/>
              <a:t>Pagina del sito della Regione dove è possibile trovare tutte le informazioni sull’argomento:</a:t>
            </a:r>
          </a:p>
          <a:p>
            <a:pPr defTabSz="825480">
              <a:lnSpc>
                <a:spcPct val="150000"/>
              </a:lnSpc>
              <a:tabLst>
                <a:tab pos="0" algn="l"/>
              </a:tabLst>
            </a:pPr>
            <a:r>
              <a:rPr lang="it-IT" u="sng" dirty="0">
                <a:solidFill>
                  <a:srgbClr val="0000FF"/>
                </a:solidFill>
                <a:latin typeface="Host Grotesk Light" panose="020B0504030402000203"/>
                <a:ea typeface="Helvetica Neue"/>
                <a:hlinkClick r:id="rId2"/>
              </a:rPr>
              <a:t>https://ambiente.regione.emilia-romagna.it/it/rifiuti/temi/rifiuti/economia-circolare/sottoprodotti</a:t>
            </a:r>
            <a:endParaRPr lang="it-IT" dirty="0">
              <a:solidFill>
                <a:srgbClr val="000000"/>
              </a:solidFill>
              <a:latin typeface="Host Grotesk Light" panose="020B0504030402000203"/>
            </a:endParaRPr>
          </a:p>
          <a:p>
            <a:pPr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endParaRPr lang="it-IT" dirty="0"/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99434BB2-9212-0776-E220-E7EDCC119B67}"/>
              </a:ext>
            </a:extLst>
          </p:cNvPr>
          <p:cNvGrpSpPr/>
          <p:nvPr/>
        </p:nvGrpSpPr>
        <p:grpSpPr>
          <a:xfrm>
            <a:off x="6172201" y="124690"/>
            <a:ext cx="4794824" cy="6483927"/>
            <a:chOff x="3669309" y="0"/>
            <a:chExt cx="12124471" cy="15561389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D880AC08-CCB1-111E-F596-C807AE08C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1669"/>
            <a:stretch>
              <a:fillRect/>
            </a:stretch>
          </p:blipFill>
          <p:spPr>
            <a:xfrm>
              <a:off x="3669309" y="0"/>
              <a:ext cx="12124471" cy="5845047"/>
            </a:xfrm>
            <a:prstGeom prst="rect">
              <a:avLst/>
            </a:prstGeom>
          </p:spPr>
        </p:pic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11DD1DC1-E260-41A5-A94F-7724BD720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69309" y="5845047"/>
              <a:ext cx="12124471" cy="6111770"/>
            </a:xfrm>
            <a:prstGeom prst="rect">
              <a:avLst/>
            </a:prstGeom>
          </p:spPr>
        </p:pic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6ED67C9C-69A9-23D5-3C54-F9FBEF9DE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9309" y="11956817"/>
              <a:ext cx="12116850" cy="3604572"/>
            </a:xfrm>
            <a:prstGeom prst="rect">
              <a:avLst/>
            </a:prstGeom>
          </p:spPr>
        </p:pic>
        <p:sp>
          <p:nvSpPr>
            <p:cNvPr id="8" name="Elaborazione alternativa 3">
              <a:extLst>
                <a:ext uri="{FF2B5EF4-FFF2-40B4-BE49-F238E27FC236}">
                  <a16:creationId xmlns:a16="http://schemas.microsoft.com/office/drawing/2014/main" id="{AE90497B-403B-5099-A97A-EB293C90DD4B}"/>
                </a:ext>
              </a:extLst>
            </p:cNvPr>
            <p:cNvSpPr/>
            <p:nvPr/>
          </p:nvSpPr>
          <p:spPr>
            <a:xfrm>
              <a:off x="7063880" y="5562447"/>
              <a:ext cx="1367640" cy="282600"/>
            </a:xfrm>
            <a:prstGeom prst="flowChartAlternateProcess">
              <a:avLst/>
            </a:prstGeom>
            <a:noFill/>
            <a:ln w="53975">
              <a:solidFill>
                <a:srgbClr val="FF000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2438280">
                <a:lnSpc>
                  <a:spcPct val="100000"/>
                </a:lnSpc>
                <a:tabLst>
                  <a:tab pos="0" algn="l"/>
                </a:tabLst>
              </a:pPr>
              <a:endParaRPr lang="it-IT" sz="2400" b="0" u="none" strike="noStrike">
                <a:solidFill>
                  <a:schemeClr val="lt1"/>
                </a:solidFill>
                <a:effectLst/>
                <a:uFillTx/>
                <a:latin typeface="Helvetica Neue"/>
                <a:ea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395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98D66-45B0-AD61-FB48-702BC9D2F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76C19A5-F055-97EA-73A3-81839B9C2F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Le filiere individuate fino ad oggi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73D10A-A063-DCED-0DC7-4A2AD3E9E5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13813" y="1402079"/>
            <a:ext cx="10120096" cy="4874953"/>
          </a:xfrm>
        </p:spPr>
        <p:txBody>
          <a:bodyPr/>
          <a:lstStyle/>
          <a:p>
            <a:pPr algn="just" defTabSz="449280">
              <a:lnSpc>
                <a:spcPct val="150000"/>
              </a:lnSpc>
              <a:spcBef>
                <a:spcPts val="500"/>
              </a:spcBef>
              <a:tabLst>
                <a:tab pos="0" algn="l"/>
              </a:tabLst>
            </a:pPr>
            <a:r>
              <a:rPr lang="it-IT" dirty="0"/>
              <a:t>Sono stati individuati ed </a:t>
            </a:r>
            <a:r>
              <a:rPr lang="it-IT" b="1" u="sng" dirty="0"/>
              <a:t>approvati 14 processi produttivi</a:t>
            </a:r>
            <a:r>
              <a:rPr lang="it-IT" dirty="0"/>
              <a:t>: 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"noccioli di albicocca” (determina 349/2017).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"noccioli di pesca” (determina 349/2017).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"sale derivante dalla salatura delle carni” (determina 2349/2017).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"liquor nero” (determina 4807/2017).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"residui verdi del mais dolce” (determina 8051/2017).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"polveri e impasti da ceramica cruda; polveri da ceramica cotta; formati (integri o frammenti) ceramici crudi; formati (integri o frammenti) ceramici cotti" (determina 16604/2017 e determina 10546/2023).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“deiezioni avicole” (determina 23509/2019).</a:t>
            </a:r>
          </a:p>
        </p:txBody>
      </p:sp>
    </p:spTree>
    <p:extLst>
      <p:ext uri="{BB962C8B-B14F-4D97-AF65-F5344CB8AC3E}">
        <p14:creationId xmlns:p14="http://schemas.microsoft.com/office/powerpoint/2010/main" val="4059358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EEABA-BF87-60D3-815B-3885FBDE2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1490F415-8AF2-7FDA-42CD-FA70F7F865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Le filiere individuate fino ad oggi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456DA3-230D-D76C-CCF2-F814591918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1407" y="1336324"/>
            <a:ext cx="10120096" cy="5328636"/>
          </a:xfrm>
        </p:spPr>
        <p:txBody>
          <a:bodyPr/>
          <a:lstStyle/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“residui e sfridi di materie plastiche” (determina 23512/2019).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“brattee e sete di mais; spighe di mais non conformi; tutoli di mais; granella di scarto non trattata” (determina 14538/2021).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relativa ai sottoprodotti "schiume di zama, prime stampe, materozze e fagioli" (determina 19273/2022)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del sottoprodotto "Fogli di alluminio grezzo non conformi e foglie e ritagli di alluminio lito-verniciato" (determina 4727/2024 e determina 11153/2024).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relativa ai sottoprodotti "</a:t>
            </a:r>
            <a:r>
              <a:rPr lang="it-IT" altLang="it-IT" dirty="0"/>
              <a:t>Semilavorati non conformi, spezzoni, refili, pezzi non conformi in acciaio, in ghisa lamellare e in ghisa sferoidale</a:t>
            </a:r>
            <a:r>
              <a:rPr lang="it-IT" dirty="0"/>
              <a:t>" (determina 25149/2024).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relativa ai sottoprodotti "</a:t>
            </a:r>
            <a:r>
              <a:rPr lang="it-IT" altLang="it-IT" dirty="0"/>
              <a:t>Sabbie di lavorazione dei pomodori e sassi di lavorazione dei pomodori" (determina 11093/2025).</a:t>
            </a:r>
          </a:p>
          <a:p>
            <a:pPr marL="457200" indent="-457200" algn="just" defTabSz="449280">
              <a:lnSpc>
                <a:spcPct val="150000"/>
              </a:lnSpc>
              <a:spcBef>
                <a:spcPts val="500"/>
              </a:spcBef>
              <a:buClr>
                <a:srgbClr val="000000"/>
              </a:buClr>
              <a:buFont typeface="Helvetica Neue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Scheda relativa ai sottoprodotti "Residui di lana di roccia ottenuti dall’espianto di piante ed ortaggi" (determina 9321/2026).</a:t>
            </a:r>
          </a:p>
        </p:txBody>
      </p:sp>
    </p:spTree>
    <p:extLst>
      <p:ext uri="{BB962C8B-B14F-4D97-AF65-F5344CB8AC3E}">
        <p14:creationId xmlns:p14="http://schemas.microsoft.com/office/powerpoint/2010/main" val="1868284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93A62-A596-8EA8-BED9-D424A0090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5ACF920-F430-FF3D-87BC-DA97C008D6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La filiera dell’alluminio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C4CA033-5FA4-7603-12B9-7D45539CDB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4474"/>
          <a:stretch>
            <a:fillRect/>
          </a:stretch>
        </p:blipFill>
        <p:spPr>
          <a:xfrm>
            <a:off x="1627036" y="1192479"/>
            <a:ext cx="3752108" cy="4543303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32914F5F-5013-29DF-E5E9-3DDC528160A7}"/>
              </a:ext>
            </a:extLst>
          </p:cNvPr>
          <p:cNvGrpSpPr/>
          <p:nvPr/>
        </p:nvGrpSpPr>
        <p:grpSpPr>
          <a:xfrm>
            <a:off x="7333095" y="1788528"/>
            <a:ext cx="3752108" cy="3351203"/>
            <a:chOff x="7083713" y="2951018"/>
            <a:chExt cx="3752108" cy="3351203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3A5AAA0B-9DA2-DF42-E64C-68B26EA1C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3713" y="3747350"/>
              <a:ext cx="3751200" cy="2554871"/>
            </a:xfrm>
            <a:prstGeom prst="rect">
              <a:avLst/>
            </a:prstGeom>
          </p:spPr>
        </p:pic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8D897133-B958-C982-2AE4-4F466EE5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85551"/>
            <a:stretch>
              <a:fillRect/>
            </a:stretch>
          </p:blipFill>
          <p:spPr>
            <a:xfrm>
              <a:off x="7083713" y="2951018"/>
              <a:ext cx="3752108" cy="767569"/>
            </a:xfrm>
            <a:prstGeom prst="rect">
              <a:avLst/>
            </a:prstGeom>
          </p:spPr>
        </p:pic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D833FDF-E8EB-B162-81C7-0F7D41338309}"/>
              </a:ext>
            </a:extLst>
          </p:cNvPr>
          <p:cNvSpPr/>
          <p:nvPr/>
        </p:nvSpPr>
        <p:spPr>
          <a:xfrm>
            <a:off x="3632276" y="5893944"/>
            <a:ext cx="5618357" cy="583321"/>
          </a:xfrm>
          <a:prstGeom prst="rect">
            <a:avLst/>
          </a:prstGeom>
          <a:noFill/>
          <a:ln w="38100">
            <a:solidFill>
              <a:srgbClr val="00B05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2438280">
              <a:tabLst>
                <a:tab pos="0" algn="l"/>
              </a:tabLst>
            </a:pPr>
            <a:r>
              <a:rPr lang="it-IT" sz="1600" dirty="0">
                <a:solidFill>
                  <a:srgbClr val="424242"/>
                </a:solidFill>
                <a:latin typeface="Host Grotesk Light" panose="020B0504030402000203" pitchFamily="34" charset="77"/>
              </a:rPr>
              <a:t>Nuove tipologie di sottoprodotti</a:t>
            </a:r>
          </a:p>
          <a:p>
            <a:pPr algn="ctr" defTabSz="2438280">
              <a:tabLst>
                <a:tab pos="0" algn="l"/>
              </a:tabLst>
            </a:pPr>
            <a:r>
              <a:rPr lang="it-IT" sz="1600" dirty="0">
                <a:solidFill>
                  <a:srgbClr val="424242"/>
                </a:solidFill>
                <a:latin typeface="Host Grotesk Light" panose="020B0504030402000203" pitchFamily="34" charset="77"/>
              </a:rPr>
              <a:t>Aggiornamento del processo produttivo e delle lavorazioni</a:t>
            </a:r>
          </a:p>
        </p:txBody>
      </p:sp>
    </p:spTree>
    <p:extLst>
      <p:ext uri="{BB962C8B-B14F-4D97-AF65-F5344CB8AC3E}">
        <p14:creationId xmlns:p14="http://schemas.microsoft.com/office/powerpoint/2010/main" val="1514877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F3373-F659-E96A-E861-BD11947E5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F664FDC-4B21-0A26-6979-DA830CE130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40211" y="579175"/>
            <a:ext cx="9002488" cy="430578"/>
          </a:xfrm>
        </p:spPr>
        <p:txBody>
          <a:bodyPr/>
          <a:lstStyle/>
          <a:p>
            <a:r>
              <a:rPr lang="it-IT" dirty="0"/>
              <a:t>A che punto siamo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A510915-8744-DE33-11ED-24FDEC8166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13814" y="1009753"/>
            <a:ext cx="7830777" cy="5765120"/>
          </a:xfrm>
        </p:spPr>
        <p:txBody>
          <a:bodyPr/>
          <a:lstStyle/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1: Noccioli di albicocca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2: Noccioli di pesca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3: Sale derivante dalla salatura delle carni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4: Liquor nero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5: Residui verdi del mais dolce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6: Polveri e impasti da ceramica cruda; polveri da ceramica cotta; formati (integri o frammenti) ceramici crudi; formati (integri o frammenti) ceramici cotti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7: Deiezioni avicole</a:t>
            </a:r>
          </a:p>
          <a:p>
            <a:pPr marL="457200" indent="-457200" algn="just" defTabSz="449280"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Helvetica Neue"/>
              <a:buAutoNum type="arabicPeriod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endParaRPr lang="it-IT" dirty="0"/>
          </a:p>
        </p:txBody>
      </p:sp>
      <p:grpSp>
        <p:nvGrpSpPr>
          <p:cNvPr id="37" name="Gruppo 36">
            <a:extLst>
              <a:ext uri="{FF2B5EF4-FFF2-40B4-BE49-F238E27FC236}">
                <a16:creationId xmlns:a16="http://schemas.microsoft.com/office/drawing/2014/main" id="{3A5D4999-6593-153D-49C5-48EBBD4F81F6}"/>
              </a:ext>
            </a:extLst>
          </p:cNvPr>
          <p:cNvGrpSpPr/>
          <p:nvPr/>
        </p:nvGrpSpPr>
        <p:grpSpPr>
          <a:xfrm>
            <a:off x="5585784" y="1232457"/>
            <a:ext cx="2880000" cy="301856"/>
            <a:chOff x="9237306" y="2971081"/>
            <a:chExt cx="7705532" cy="745424"/>
          </a:xfrm>
        </p:grpSpPr>
        <p:sp>
          <p:nvSpPr>
            <p:cNvPr id="38" name="Freccia a destra 37">
              <a:extLst>
                <a:ext uri="{FF2B5EF4-FFF2-40B4-BE49-F238E27FC236}">
                  <a16:creationId xmlns:a16="http://schemas.microsoft.com/office/drawing/2014/main" id="{9D67BAC5-D4C6-DB07-3C9E-C8FD3EB73A10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39" name="Rettangolo con angoli arrotondati 38">
              <a:extLst>
                <a:ext uri="{FF2B5EF4-FFF2-40B4-BE49-F238E27FC236}">
                  <a16:creationId xmlns:a16="http://schemas.microsoft.com/office/drawing/2014/main" id="{77F1F9AA-2FF9-D11E-5AC5-7F7BCAFA3B63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58" name="Gruppo 57">
            <a:extLst>
              <a:ext uri="{FF2B5EF4-FFF2-40B4-BE49-F238E27FC236}">
                <a16:creationId xmlns:a16="http://schemas.microsoft.com/office/drawing/2014/main" id="{D4D81C30-1BDE-E723-E8C7-3D29DC028619}"/>
              </a:ext>
            </a:extLst>
          </p:cNvPr>
          <p:cNvGrpSpPr/>
          <p:nvPr/>
        </p:nvGrpSpPr>
        <p:grpSpPr>
          <a:xfrm>
            <a:off x="5262827" y="1846369"/>
            <a:ext cx="2880000" cy="301856"/>
            <a:chOff x="9237306" y="2971081"/>
            <a:chExt cx="7705532" cy="745424"/>
          </a:xfrm>
        </p:grpSpPr>
        <p:sp>
          <p:nvSpPr>
            <p:cNvPr id="59" name="Freccia a destra 58">
              <a:extLst>
                <a:ext uri="{FF2B5EF4-FFF2-40B4-BE49-F238E27FC236}">
                  <a16:creationId xmlns:a16="http://schemas.microsoft.com/office/drawing/2014/main" id="{A8B6D8CF-F623-D334-BFAD-ED62170B1999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0" name="Rettangolo con angoli arrotondati 59">
              <a:extLst>
                <a:ext uri="{FF2B5EF4-FFF2-40B4-BE49-F238E27FC236}">
                  <a16:creationId xmlns:a16="http://schemas.microsoft.com/office/drawing/2014/main" id="{3B8281C7-B159-91CA-8ABA-3FB83A15DC20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64" name="Gruppo 63">
            <a:extLst>
              <a:ext uri="{FF2B5EF4-FFF2-40B4-BE49-F238E27FC236}">
                <a16:creationId xmlns:a16="http://schemas.microsoft.com/office/drawing/2014/main" id="{C2F8964A-B512-CD47-1507-D52F4B11A593}"/>
              </a:ext>
            </a:extLst>
          </p:cNvPr>
          <p:cNvGrpSpPr/>
          <p:nvPr/>
        </p:nvGrpSpPr>
        <p:grpSpPr>
          <a:xfrm>
            <a:off x="5479725" y="3070161"/>
            <a:ext cx="2880000" cy="301856"/>
            <a:chOff x="9237306" y="2971081"/>
            <a:chExt cx="7705532" cy="745424"/>
          </a:xfrm>
        </p:grpSpPr>
        <p:sp>
          <p:nvSpPr>
            <p:cNvPr id="65" name="Freccia a destra 64">
              <a:extLst>
                <a:ext uri="{FF2B5EF4-FFF2-40B4-BE49-F238E27FC236}">
                  <a16:creationId xmlns:a16="http://schemas.microsoft.com/office/drawing/2014/main" id="{EA3DF3D2-30D3-9883-DB6F-048E406F4B96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6" name="Rettangolo con angoli arrotondati 65">
              <a:extLst>
                <a:ext uri="{FF2B5EF4-FFF2-40B4-BE49-F238E27FC236}">
                  <a16:creationId xmlns:a16="http://schemas.microsoft.com/office/drawing/2014/main" id="{7F20CF62-71FA-E1CC-D2EC-EA67FB0CD0D4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67" name="Gruppo 66">
            <a:extLst>
              <a:ext uri="{FF2B5EF4-FFF2-40B4-BE49-F238E27FC236}">
                <a16:creationId xmlns:a16="http://schemas.microsoft.com/office/drawing/2014/main" id="{C3F9DBFF-E40F-9995-5A36-76F7BD2797F7}"/>
              </a:ext>
            </a:extLst>
          </p:cNvPr>
          <p:cNvGrpSpPr/>
          <p:nvPr/>
        </p:nvGrpSpPr>
        <p:grpSpPr>
          <a:xfrm>
            <a:off x="7213645" y="2442246"/>
            <a:ext cx="2880000" cy="302400"/>
            <a:chOff x="9237306" y="2867284"/>
            <a:chExt cx="7705532" cy="953020"/>
          </a:xfrm>
        </p:grpSpPr>
        <p:sp>
          <p:nvSpPr>
            <p:cNvPr id="68" name="Freccia a destra 67">
              <a:extLst>
                <a:ext uri="{FF2B5EF4-FFF2-40B4-BE49-F238E27FC236}">
                  <a16:creationId xmlns:a16="http://schemas.microsoft.com/office/drawing/2014/main" id="{21BE1A31-77FA-034B-1E08-B956AEF1CAB6}"/>
                </a:ext>
              </a:extLst>
            </p:cNvPr>
            <p:cNvSpPr/>
            <p:nvPr/>
          </p:nvSpPr>
          <p:spPr>
            <a:xfrm>
              <a:off x="9237306" y="3166511"/>
              <a:ext cx="2351314" cy="453819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9" name="Rettangolo con angoli arrotondati 68">
              <a:extLst>
                <a:ext uri="{FF2B5EF4-FFF2-40B4-BE49-F238E27FC236}">
                  <a16:creationId xmlns:a16="http://schemas.microsoft.com/office/drawing/2014/main" id="{19D5C8C8-ABDF-5D1B-0EA5-BA63FB6F8A6E}"/>
                </a:ext>
              </a:extLst>
            </p:cNvPr>
            <p:cNvSpPr/>
            <p:nvPr/>
          </p:nvSpPr>
          <p:spPr>
            <a:xfrm>
              <a:off x="11639420" y="2867284"/>
              <a:ext cx="5303418" cy="953020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0 ditte accreditate</a:t>
              </a:r>
              <a:endParaRPr lang="it-IT" sz="1600" dirty="0">
                <a:solidFill>
                  <a:srgbClr val="FFFFFF"/>
                </a:solidFill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70" name="Gruppo 69">
            <a:extLst>
              <a:ext uri="{FF2B5EF4-FFF2-40B4-BE49-F238E27FC236}">
                <a16:creationId xmlns:a16="http://schemas.microsoft.com/office/drawing/2014/main" id="{70051092-380C-C4C4-85E6-7F4B19445728}"/>
              </a:ext>
            </a:extLst>
          </p:cNvPr>
          <p:cNvGrpSpPr/>
          <p:nvPr/>
        </p:nvGrpSpPr>
        <p:grpSpPr>
          <a:xfrm>
            <a:off x="5056855" y="5154763"/>
            <a:ext cx="3085972" cy="385921"/>
            <a:chOff x="9237306" y="2658527"/>
            <a:chExt cx="8256616" cy="1552155"/>
          </a:xfrm>
        </p:grpSpPr>
        <p:sp>
          <p:nvSpPr>
            <p:cNvPr id="71" name="Freccia a destra 70">
              <a:extLst>
                <a:ext uri="{FF2B5EF4-FFF2-40B4-BE49-F238E27FC236}">
                  <a16:creationId xmlns:a16="http://schemas.microsoft.com/office/drawing/2014/main" id="{8E6DB322-9AD1-9DC9-4152-C6B80126A196}"/>
                </a:ext>
              </a:extLst>
            </p:cNvPr>
            <p:cNvSpPr/>
            <p:nvPr/>
          </p:nvSpPr>
          <p:spPr>
            <a:xfrm>
              <a:off x="9237306" y="3166511"/>
              <a:ext cx="2351314" cy="579161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2" name="Rettangolo con angoli arrotondati 71">
              <a:extLst>
                <a:ext uri="{FF2B5EF4-FFF2-40B4-BE49-F238E27FC236}">
                  <a16:creationId xmlns:a16="http://schemas.microsoft.com/office/drawing/2014/main" id="{792FB7B5-9889-9B9F-8E6F-10F88F14935A}"/>
                </a:ext>
              </a:extLst>
            </p:cNvPr>
            <p:cNvSpPr/>
            <p:nvPr/>
          </p:nvSpPr>
          <p:spPr>
            <a:xfrm>
              <a:off x="11639417" y="2658527"/>
              <a:ext cx="5854505" cy="1552155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40000"/>
                    <a:lumOff val="60000"/>
                  </a:schemeClr>
                </a:gs>
                <a:gs pos="99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45 ditte accreditate</a:t>
              </a:r>
              <a:endParaRPr lang="it-IT" sz="1600" dirty="0">
                <a:solidFill>
                  <a:srgbClr val="FFFFFF"/>
                </a:solidFill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73" name="Gruppo 72">
            <a:extLst>
              <a:ext uri="{FF2B5EF4-FFF2-40B4-BE49-F238E27FC236}">
                <a16:creationId xmlns:a16="http://schemas.microsoft.com/office/drawing/2014/main" id="{5C039BFC-2A1F-3736-0C9B-1A2F21FD6BF3}"/>
              </a:ext>
            </a:extLst>
          </p:cNvPr>
          <p:cNvGrpSpPr/>
          <p:nvPr/>
        </p:nvGrpSpPr>
        <p:grpSpPr>
          <a:xfrm>
            <a:off x="6377533" y="5823895"/>
            <a:ext cx="2880000" cy="302400"/>
            <a:chOff x="9237306" y="2867283"/>
            <a:chExt cx="7705532" cy="953020"/>
          </a:xfrm>
        </p:grpSpPr>
        <p:sp>
          <p:nvSpPr>
            <p:cNvPr id="74" name="Freccia a destra 73">
              <a:extLst>
                <a:ext uri="{FF2B5EF4-FFF2-40B4-BE49-F238E27FC236}">
                  <a16:creationId xmlns:a16="http://schemas.microsoft.com/office/drawing/2014/main" id="{6F3A467D-B906-C631-7021-661E0CDE3656}"/>
                </a:ext>
              </a:extLst>
            </p:cNvPr>
            <p:cNvSpPr/>
            <p:nvPr/>
          </p:nvSpPr>
          <p:spPr>
            <a:xfrm>
              <a:off x="9237306" y="3166511"/>
              <a:ext cx="2351314" cy="453819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5" name="Rettangolo con angoli arrotondati 74">
              <a:extLst>
                <a:ext uri="{FF2B5EF4-FFF2-40B4-BE49-F238E27FC236}">
                  <a16:creationId xmlns:a16="http://schemas.microsoft.com/office/drawing/2014/main" id="{D0EC016E-9EA8-1D22-90ED-49550ABC3174}"/>
                </a:ext>
              </a:extLst>
            </p:cNvPr>
            <p:cNvSpPr/>
            <p:nvPr/>
          </p:nvSpPr>
          <p:spPr>
            <a:xfrm>
              <a:off x="11639420" y="2867283"/>
              <a:ext cx="5303418" cy="953020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0 ditte accreditate</a:t>
              </a:r>
              <a:endParaRPr lang="it-IT" sz="1600" dirty="0">
                <a:solidFill>
                  <a:srgbClr val="FFFFFF"/>
                </a:solidFill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CE9D8322-B523-C28F-5015-D92439A42F41}"/>
              </a:ext>
            </a:extLst>
          </p:cNvPr>
          <p:cNvGrpSpPr/>
          <p:nvPr/>
        </p:nvGrpSpPr>
        <p:grpSpPr>
          <a:xfrm>
            <a:off x="6585895" y="3644326"/>
            <a:ext cx="2880000" cy="302400"/>
            <a:chOff x="9237306" y="2867283"/>
            <a:chExt cx="7705532" cy="953020"/>
          </a:xfrm>
        </p:grpSpPr>
        <p:sp>
          <p:nvSpPr>
            <p:cNvPr id="8" name="Freccia a destra 7">
              <a:extLst>
                <a:ext uri="{FF2B5EF4-FFF2-40B4-BE49-F238E27FC236}">
                  <a16:creationId xmlns:a16="http://schemas.microsoft.com/office/drawing/2014/main" id="{F8B82DDB-9508-9BF9-9BAA-1D77506389BD}"/>
                </a:ext>
              </a:extLst>
            </p:cNvPr>
            <p:cNvSpPr/>
            <p:nvPr/>
          </p:nvSpPr>
          <p:spPr>
            <a:xfrm>
              <a:off x="9237306" y="3166511"/>
              <a:ext cx="2351314" cy="453819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DBC9D52E-B0BE-5E50-FDFE-0EAECE0DDF3B}"/>
                </a:ext>
              </a:extLst>
            </p:cNvPr>
            <p:cNvSpPr/>
            <p:nvPr/>
          </p:nvSpPr>
          <p:spPr>
            <a:xfrm>
              <a:off x="11639420" y="2867283"/>
              <a:ext cx="5303418" cy="953020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0 ditte accreditate</a:t>
              </a:r>
              <a:endParaRPr lang="it-IT" sz="1600" dirty="0">
                <a:solidFill>
                  <a:srgbClr val="FFFFFF"/>
                </a:solidFill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8617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0E999-9443-47E3-255B-82732D9BE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9A8B0851-C6C5-92FE-CA42-E4254FF8F3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40211" y="579175"/>
            <a:ext cx="9002488" cy="430578"/>
          </a:xfrm>
        </p:spPr>
        <p:txBody>
          <a:bodyPr/>
          <a:lstStyle/>
          <a:p>
            <a:r>
              <a:rPr lang="it-IT" dirty="0"/>
              <a:t>A che punto siamo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A283FC4-4B99-231C-4AB3-E5D602EA02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13814" y="1009753"/>
            <a:ext cx="7830777" cy="5765120"/>
          </a:xfrm>
        </p:spPr>
        <p:txBody>
          <a:bodyPr/>
          <a:lstStyle/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8: Residui e sfridi di materie plastiche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9: Brattee e sete di mais; spighe di mais non conformi; tutoli di mais; granella di scarto non trattata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10: Schiume di zama, prime stampe, materozze e fagioli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11: Fogli di alluminio grezzo non conformi e foglie e ritagli di alluminio lito-verniciato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12: </a:t>
            </a:r>
            <a:r>
              <a:rPr lang="it-IT" altLang="it-IT" dirty="0"/>
              <a:t>Semilavorati non conformi, spezzoni, refili, pezzi non conformi in acciaio, in ghisa lamellare e in ghisa sferoidale</a:t>
            </a:r>
            <a:endParaRPr lang="it-IT" dirty="0"/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13: </a:t>
            </a:r>
            <a:r>
              <a:rPr lang="it-IT" altLang="it-IT" dirty="0"/>
              <a:t>Sabbie e sassi di lavorazione dei pomodori</a:t>
            </a:r>
          </a:p>
          <a:p>
            <a:pPr marL="457200" indent="-457200" algn="just" defTabSz="449280">
              <a:lnSpc>
                <a:spcPct val="200000"/>
              </a:lnSpc>
              <a:spcBef>
                <a:spcPts val="500"/>
              </a:spcBef>
              <a:spcAft>
                <a:spcPts val="500"/>
              </a:spcAft>
              <a:buClr>
                <a:srgbClr val="000000"/>
              </a:buClr>
              <a:buFont typeface="+mj-lt"/>
              <a:buAutoNum type="arabicPeriod" startAt="8"/>
              <a:tabLst>
                <a:tab pos="0" algn="l"/>
                <a:tab pos="44784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Processo n. 14: Residui di lana di roccia</a:t>
            </a:r>
          </a:p>
        </p:txBody>
      </p:sp>
      <p:grpSp>
        <p:nvGrpSpPr>
          <p:cNvPr id="76" name="Gruppo 75">
            <a:extLst>
              <a:ext uri="{FF2B5EF4-FFF2-40B4-BE49-F238E27FC236}">
                <a16:creationId xmlns:a16="http://schemas.microsoft.com/office/drawing/2014/main" id="{44F480B1-1601-76E1-1610-F653F69F078C}"/>
              </a:ext>
            </a:extLst>
          </p:cNvPr>
          <p:cNvGrpSpPr/>
          <p:nvPr/>
        </p:nvGrpSpPr>
        <p:grpSpPr>
          <a:xfrm>
            <a:off x="7160070" y="1202424"/>
            <a:ext cx="2880000" cy="301856"/>
            <a:chOff x="9237306" y="2971081"/>
            <a:chExt cx="7705532" cy="745424"/>
          </a:xfrm>
        </p:grpSpPr>
        <p:sp>
          <p:nvSpPr>
            <p:cNvPr id="77" name="Freccia a destra 76">
              <a:extLst>
                <a:ext uri="{FF2B5EF4-FFF2-40B4-BE49-F238E27FC236}">
                  <a16:creationId xmlns:a16="http://schemas.microsoft.com/office/drawing/2014/main" id="{AC10A2E1-269D-AE0E-029A-731BA790E770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8" name="Rettangolo con angoli arrotondati 77">
              <a:extLst>
                <a:ext uri="{FF2B5EF4-FFF2-40B4-BE49-F238E27FC236}">
                  <a16:creationId xmlns:a16="http://schemas.microsoft.com/office/drawing/2014/main" id="{7B0D8DCF-1F01-0E75-1C2D-35EB1654D0BE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79" name="Gruppo 78">
            <a:extLst>
              <a:ext uri="{FF2B5EF4-FFF2-40B4-BE49-F238E27FC236}">
                <a16:creationId xmlns:a16="http://schemas.microsoft.com/office/drawing/2014/main" id="{6C70FF10-7508-99A2-D572-3CDE095EA19F}"/>
              </a:ext>
            </a:extLst>
          </p:cNvPr>
          <p:cNvGrpSpPr/>
          <p:nvPr/>
        </p:nvGrpSpPr>
        <p:grpSpPr>
          <a:xfrm>
            <a:off x="6668189" y="2304217"/>
            <a:ext cx="2880000" cy="301856"/>
            <a:chOff x="9237306" y="2971081"/>
            <a:chExt cx="7705532" cy="745424"/>
          </a:xfrm>
        </p:grpSpPr>
        <p:sp>
          <p:nvSpPr>
            <p:cNvPr id="80" name="Freccia a destra 79">
              <a:extLst>
                <a:ext uri="{FF2B5EF4-FFF2-40B4-BE49-F238E27FC236}">
                  <a16:creationId xmlns:a16="http://schemas.microsoft.com/office/drawing/2014/main" id="{5BC7854A-C3BF-47B6-E09B-7982249EF39E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81" name="Rettangolo con angoli arrotondati 80">
              <a:extLst>
                <a:ext uri="{FF2B5EF4-FFF2-40B4-BE49-F238E27FC236}">
                  <a16:creationId xmlns:a16="http://schemas.microsoft.com/office/drawing/2014/main" id="{A2CDA805-28F1-C719-28D1-240E2E9AB9DA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82" name="Gruppo 81">
            <a:extLst>
              <a:ext uri="{FF2B5EF4-FFF2-40B4-BE49-F238E27FC236}">
                <a16:creationId xmlns:a16="http://schemas.microsoft.com/office/drawing/2014/main" id="{7A218548-4C28-E036-C52F-E7B583E7B54A}"/>
              </a:ext>
            </a:extLst>
          </p:cNvPr>
          <p:cNvGrpSpPr/>
          <p:nvPr/>
        </p:nvGrpSpPr>
        <p:grpSpPr>
          <a:xfrm>
            <a:off x="8530940" y="2940824"/>
            <a:ext cx="2880000" cy="301856"/>
            <a:chOff x="9237306" y="2971081"/>
            <a:chExt cx="7705532" cy="745424"/>
          </a:xfrm>
        </p:grpSpPr>
        <p:sp>
          <p:nvSpPr>
            <p:cNvPr id="83" name="Freccia a destra 82">
              <a:extLst>
                <a:ext uri="{FF2B5EF4-FFF2-40B4-BE49-F238E27FC236}">
                  <a16:creationId xmlns:a16="http://schemas.microsoft.com/office/drawing/2014/main" id="{FBADEC67-9788-5EC6-37AF-02DEEBA64729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84" name="Rettangolo con angoli arrotondati 83">
              <a:extLst>
                <a:ext uri="{FF2B5EF4-FFF2-40B4-BE49-F238E27FC236}">
                  <a16:creationId xmlns:a16="http://schemas.microsoft.com/office/drawing/2014/main" id="{38F3831F-9118-60C4-BF3D-5F1A19AC0A3E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85" name="Gruppo 84">
            <a:extLst>
              <a:ext uri="{FF2B5EF4-FFF2-40B4-BE49-F238E27FC236}">
                <a16:creationId xmlns:a16="http://schemas.microsoft.com/office/drawing/2014/main" id="{37B49EBF-54CA-725B-FAE9-1AD20CCB7E43}"/>
              </a:ext>
            </a:extLst>
          </p:cNvPr>
          <p:cNvGrpSpPr/>
          <p:nvPr/>
        </p:nvGrpSpPr>
        <p:grpSpPr>
          <a:xfrm>
            <a:off x="7090940" y="5031331"/>
            <a:ext cx="2880000" cy="301856"/>
            <a:chOff x="9237306" y="2971081"/>
            <a:chExt cx="7705532" cy="745424"/>
          </a:xfrm>
        </p:grpSpPr>
        <p:sp>
          <p:nvSpPr>
            <p:cNvPr id="86" name="Freccia a destra 85">
              <a:extLst>
                <a:ext uri="{FF2B5EF4-FFF2-40B4-BE49-F238E27FC236}">
                  <a16:creationId xmlns:a16="http://schemas.microsoft.com/office/drawing/2014/main" id="{E1FBDDB5-7125-C06D-AFB5-807A896A6029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87" name="Rettangolo con angoli arrotondati 86">
              <a:extLst>
                <a:ext uri="{FF2B5EF4-FFF2-40B4-BE49-F238E27FC236}">
                  <a16:creationId xmlns:a16="http://schemas.microsoft.com/office/drawing/2014/main" id="{8547A85E-0BBB-A02D-808F-1BA45B1539C1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88" name="Gruppo 87">
            <a:extLst>
              <a:ext uri="{FF2B5EF4-FFF2-40B4-BE49-F238E27FC236}">
                <a16:creationId xmlns:a16="http://schemas.microsoft.com/office/drawing/2014/main" id="{831CA574-03FE-7D56-8343-2C8DB1A32D3A}"/>
              </a:ext>
            </a:extLst>
          </p:cNvPr>
          <p:cNvGrpSpPr/>
          <p:nvPr/>
        </p:nvGrpSpPr>
        <p:grpSpPr>
          <a:xfrm>
            <a:off x="7723626" y="5704734"/>
            <a:ext cx="2880000" cy="302400"/>
            <a:chOff x="9237306" y="2867284"/>
            <a:chExt cx="7705532" cy="953020"/>
          </a:xfrm>
        </p:grpSpPr>
        <p:sp>
          <p:nvSpPr>
            <p:cNvPr id="89" name="Freccia a destra 88">
              <a:extLst>
                <a:ext uri="{FF2B5EF4-FFF2-40B4-BE49-F238E27FC236}">
                  <a16:creationId xmlns:a16="http://schemas.microsoft.com/office/drawing/2014/main" id="{779433BC-7C10-68E6-5E68-CDCF8F04E23E}"/>
                </a:ext>
              </a:extLst>
            </p:cNvPr>
            <p:cNvSpPr/>
            <p:nvPr/>
          </p:nvSpPr>
          <p:spPr>
            <a:xfrm>
              <a:off x="9237306" y="3166511"/>
              <a:ext cx="2351314" cy="453819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0" name="Rettangolo con angoli arrotondati 89">
              <a:extLst>
                <a:ext uri="{FF2B5EF4-FFF2-40B4-BE49-F238E27FC236}">
                  <a16:creationId xmlns:a16="http://schemas.microsoft.com/office/drawing/2014/main" id="{0B1C18EC-7069-059C-643B-99108E4A919B}"/>
                </a:ext>
              </a:extLst>
            </p:cNvPr>
            <p:cNvSpPr/>
            <p:nvPr/>
          </p:nvSpPr>
          <p:spPr>
            <a:xfrm>
              <a:off x="11639420" y="2867284"/>
              <a:ext cx="5303418" cy="953020"/>
            </a:xfrm>
            <a:prstGeom prst="roundRect">
              <a:avLst/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5000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3 ditte accreditate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91" name="Gruppo 90">
            <a:extLst>
              <a:ext uri="{FF2B5EF4-FFF2-40B4-BE49-F238E27FC236}">
                <a16:creationId xmlns:a16="http://schemas.microsoft.com/office/drawing/2014/main" id="{B3842ED6-5A81-7D7E-F580-927B85BD53D2}"/>
              </a:ext>
            </a:extLst>
          </p:cNvPr>
          <p:cNvGrpSpPr/>
          <p:nvPr/>
        </p:nvGrpSpPr>
        <p:grpSpPr>
          <a:xfrm>
            <a:off x="6034688" y="4038395"/>
            <a:ext cx="2880000" cy="301856"/>
            <a:chOff x="9237306" y="2971081"/>
            <a:chExt cx="7705532" cy="745424"/>
          </a:xfrm>
        </p:grpSpPr>
        <p:sp>
          <p:nvSpPr>
            <p:cNvPr id="92" name="Freccia a destra 91">
              <a:extLst>
                <a:ext uri="{FF2B5EF4-FFF2-40B4-BE49-F238E27FC236}">
                  <a16:creationId xmlns:a16="http://schemas.microsoft.com/office/drawing/2014/main" id="{0EC01EC3-BC9A-A33C-1D34-DE104EC48DBD}"/>
                </a:ext>
              </a:extLst>
            </p:cNvPr>
            <p:cNvSpPr/>
            <p:nvPr/>
          </p:nvSpPr>
          <p:spPr>
            <a:xfrm>
              <a:off x="9237306" y="3166510"/>
              <a:ext cx="2351314" cy="354564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3" name="Rettangolo con angoli arrotondati 92">
              <a:extLst>
                <a:ext uri="{FF2B5EF4-FFF2-40B4-BE49-F238E27FC236}">
                  <a16:creationId xmlns:a16="http://schemas.microsoft.com/office/drawing/2014/main" id="{3C84C860-5762-9272-9482-3102FF9C59B6}"/>
                </a:ext>
              </a:extLst>
            </p:cNvPr>
            <p:cNvSpPr/>
            <p:nvPr/>
          </p:nvSpPr>
          <p:spPr>
            <a:xfrm>
              <a:off x="11639420" y="2971081"/>
              <a:ext cx="5303418" cy="745424"/>
            </a:xfrm>
            <a:prstGeom prst="round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1 ditta accreditata</a:t>
              </a:r>
              <a:endParaRPr kumimoji="0" lang="it-IT" sz="1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grpSp>
        <p:nvGrpSpPr>
          <p:cNvPr id="4" name="Gruppo 3">
            <a:extLst>
              <a:ext uri="{FF2B5EF4-FFF2-40B4-BE49-F238E27FC236}">
                <a16:creationId xmlns:a16="http://schemas.microsoft.com/office/drawing/2014/main" id="{2D867B6B-EFB0-A9A8-EEC6-5D5E395361E0}"/>
              </a:ext>
            </a:extLst>
          </p:cNvPr>
          <p:cNvGrpSpPr/>
          <p:nvPr/>
        </p:nvGrpSpPr>
        <p:grpSpPr>
          <a:xfrm>
            <a:off x="6034688" y="6362420"/>
            <a:ext cx="2880000" cy="302400"/>
            <a:chOff x="9237306" y="2867283"/>
            <a:chExt cx="7705532" cy="953020"/>
          </a:xfrm>
        </p:grpSpPr>
        <p:sp>
          <p:nvSpPr>
            <p:cNvPr id="5" name="Freccia a destra 4">
              <a:extLst>
                <a:ext uri="{FF2B5EF4-FFF2-40B4-BE49-F238E27FC236}">
                  <a16:creationId xmlns:a16="http://schemas.microsoft.com/office/drawing/2014/main" id="{B33EF0CA-6014-6409-FA0E-C09F91F4463C}"/>
                </a:ext>
              </a:extLst>
            </p:cNvPr>
            <p:cNvSpPr/>
            <p:nvPr/>
          </p:nvSpPr>
          <p:spPr>
            <a:xfrm>
              <a:off x="9237306" y="3166511"/>
              <a:ext cx="2351314" cy="453819"/>
            </a:xfrm>
            <a:prstGeom prst="rightArrow">
              <a:avLst/>
            </a:prstGeom>
            <a:gradFill flip="none" rotWithShape="1">
              <a:gsLst>
                <a:gs pos="0">
                  <a:srgbClr val="46AF82">
                    <a:tint val="66000"/>
                    <a:satMod val="160000"/>
                  </a:srgbClr>
                </a:gs>
                <a:gs pos="50000">
                  <a:srgbClr val="46AF82">
                    <a:tint val="44500"/>
                    <a:satMod val="160000"/>
                  </a:srgbClr>
                </a:gs>
                <a:gs pos="100000">
                  <a:srgbClr val="46AF82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it-IT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6" name="Rettangolo con angoli arrotondati 5">
              <a:extLst>
                <a:ext uri="{FF2B5EF4-FFF2-40B4-BE49-F238E27FC236}">
                  <a16:creationId xmlns:a16="http://schemas.microsoft.com/office/drawing/2014/main" id="{87CAAD42-DDF2-22A1-25CB-59BADC12A40E}"/>
                </a:ext>
              </a:extLst>
            </p:cNvPr>
            <p:cNvSpPr/>
            <p:nvPr/>
          </p:nvSpPr>
          <p:spPr>
            <a:xfrm>
              <a:off x="11639420" y="2867283"/>
              <a:ext cx="5303418" cy="953020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>
              <a:solidFill>
                <a:srgbClr val="46AF82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lang="it-IT" sz="1600" dirty="0">
                  <a:solidFill>
                    <a:srgbClr val="000000"/>
                  </a:solidFill>
                  <a:latin typeface="Host Grotesk Light" panose="020B0504030402000203"/>
                  <a:cs typeface="Calibri" panose="020F0502020204030204" pitchFamily="34" charset="0"/>
                </a:rPr>
                <a:t>0 ditte accreditate</a:t>
              </a:r>
              <a:endParaRPr lang="it-IT" sz="1600" dirty="0">
                <a:solidFill>
                  <a:srgbClr val="FFFFFF"/>
                </a:solidFill>
                <a:latin typeface="Host Grotesk Light" panose="020B0504030402000203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843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6D235-C5F9-4491-DFFF-7F97B9C06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26A8B111-A8EC-7223-7CE8-E86351C8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Il valore della prevenzione in Regione Emilia-Romagna</a:t>
            </a:r>
          </a:p>
          <a:p>
            <a:endParaRPr lang="it-IT" dirty="0"/>
          </a:p>
        </p:txBody>
      </p:sp>
      <p:graphicFrame>
        <p:nvGraphicFramePr>
          <p:cNvPr id="7" name="Tabella 7">
            <a:extLst>
              <a:ext uri="{FF2B5EF4-FFF2-40B4-BE49-F238E27FC236}">
                <a16:creationId xmlns:a16="http://schemas.microsoft.com/office/drawing/2014/main" id="{CC750A1F-78ED-98FC-8D31-A32E080154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266251"/>
              </p:ext>
            </p:extLst>
          </p:nvPr>
        </p:nvGraphicFramePr>
        <p:xfrm>
          <a:off x="1364011" y="1531809"/>
          <a:ext cx="9847784" cy="4142563"/>
        </p:xfrm>
        <a:graphic>
          <a:graphicData uri="http://schemas.openxmlformats.org/drawingml/2006/table">
            <a:tbl>
              <a:tblPr/>
              <a:tblGrid>
                <a:gridCol w="749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7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0960">
                  <a:extLst>
                    <a:ext uri="{9D8B030D-6E8A-4147-A177-3AD203B41FA5}">
                      <a16:colId xmlns:a16="http://schemas.microsoft.com/office/drawing/2014/main" val="2616557170"/>
                    </a:ext>
                  </a:extLst>
                </a:gridCol>
                <a:gridCol w="1691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527013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endParaRPr lang="it-IT" sz="1400" b="1" u="none" strike="noStrike" dirty="0">
                        <a:solidFill>
                          <a:schemeClr val="dk1">
                            <a:lumMod val="50000"/>
                          </a:schemeClr>
                        </a:solidFill>
                        <a:effectLst/>
                        <a:uFillTx/>
                        <a:latin typeface="Host Grotesk Light" panose="020B0504030402000203"/>
                        <a:ea typeface="Helvetica Neue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Processo 4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Liquor nero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[t]</a:t>
                      </a:r>
                      <a:endParaRPr lang="it-IT" sz="1400" b="0" u="none" strike="noStrike" dirty="0">
                        <a:solidFill>
                          <a:srgbClr val="FFFFFF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Processo 6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Polveri, impasti e formati ceramici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[t]</a:t>
                      </a:r>
                      <a:endParaRPr lang="it-IT" sz="1400" b="0" u="none" strike="noStrike" dirty="0">
                        <a:solidFill>
                          <a:srgbClr val="FFFFFF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Processo 8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Residui e sfridi di materie plastiche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[t]</a:t>
                      </a:r>
                      <a:endParaRPr lang="it-IT" sz="1400" b="0" u="none" strike="noStrike" dirty="0">
                        <a:solidFill>
                          <a:srgbClr val="FFFFFF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Processo 9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Residui lavorazione sementi certificate</a:t>
                      </a:r>
                      <a:b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[t]</a:t>
                      </a:r>
                      <a:endParaRPr lang="it-IT" sz="1400" b="0" u="none" strike="noStrike" dirty="0">
                        <a:solidFill>
                          <a:srgbClr val="FFFFFF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  <a:cs typeface="+mn-cs"/>
                        </a:rPr>
                        <a:t>Processo 10</a:t>
                      </a:r>
                      <a:b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  <a:cs typeface="+mn-cs"/>
                        </a:rPr>
                      </a:br>
                      <a: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  <a:cs typeface="+mn-cs"/>
                        </a:rPr>
                        <a:t>Residui di Zama</a:t>
                      </a:r>
                      <a:b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  <a:cs typeface="+mn-cs"/>
                        </a:rPr>
                      </a:br>
                      <a: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  <a:cs typeface="+mn-cs"/>
                        </a:rPr>
                        <a:t>[t]</a:t>
                      </a:r>
                      <a:endParaRPr lang="it-IT" sz="1400" b="1" u="none" strike="noStrike" kern="1200" dirty="0">
                        <a:solidFill>
                          <a:schemeClr val="dk1">
                            <a:lumMod val="50000"/>
                          </a:schemeClr>
                        </a:solidFill>
                        <a:effectLst/>
                        <a:uFillTx/>
                        <a:latin typeface="Host Grotesk Light" panose="020B0504030402000203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cs typeface="+mn-cs"/>
                        </a:rPr>
                        <a:t>Processo 11</a:t>
                      </a:r>
                      <a:b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cs typeface="+mn-cs"/>
                        </a:rPr>
                      </a:br>
                      <a: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cs typeface="+mn-cs"/>
                        </a:rPr>
                        <a:t>Residui di alluminio</a:t>
                      </a:r>
                      <a:b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cs typeface="+mn-cs"/>
                        </a:rPr>
                      </a:br>
                      <a:r>
                        <a:rPr lang="it-IT" sz="1400" b="1" u="none" strike="noStrike" kern="1200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cs typeface="+mn-cs"/>
                        </a:rPr>
                        <a:t>[t]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4AD8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1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Totale</a:t>
                      </a:r>
                      <a:br>
                        <a:rPr lang="it-IT" sz="1400" b="1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</a:br>
                      <a:r>
                        <a:rPr lang="it-IT" sz="1400" b="1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[</a:t>
                      </a:r>
                      <a:r>
                        <a:rPr lang="it-IT" sz="1400" b="1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t]</a:t>
                      </a:r>
                      <a:endParaRPr lang="it-IT" sz="1400" b="0" u="none" strike="noStrike" dirty="0">
                        <a:solidFill>
                          <a:srgbClr val="FFFFFF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>
                      <a:solidFill>
                        <a:srgbClr val="5E5E5E"/>
                      </a:solidFill>
                      <a:prstDash val="solid"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rgbClr val="64AD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2018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90,660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90,660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5200" cap="flat" cmpd="sng" algn="ctr">
                      <a:solidFill>
                        <a:srgbClr val="5E5E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2019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38.133,902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38.133,902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2020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69.602,686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69.602,686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2021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0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106.561,341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8.906,680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115.468,021</a:t>
                      </a:r>
                      <a:endParaRPr lang="it-IT" sz="1400" b="0" u="none" strike="noStrike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2022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206.618,369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-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8.168,740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17,436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214.804,545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2023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228.005,775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436,124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6.922,230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115,653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chemeClr val="dk1">
                              <a:lumMod val="50000"/>
                            </a:schemeClr>
                          </a:solidFill>
                          <a:effectLst/>
                          <a:uFillTx/>
                          <a:latin typeface="Host Grotesk Light" panose="020B0504030402000203"/>
                          <a:ea typeface="Helvetica Neue"/>
                        </a:rPr>
                        <a:t>235.479,782</a:t>
                      </a:r>
                      <a:endParaRPr lang="it-IT" sz="1400" b="0" u="none" strike="noStrike" dirty="0">
                        <a:solidFill>
                          <a:srgbClr val="000000"/>
                        </a:solidFill>
                        <a:effectLst/>
                        <a:uFillTx/>
                        <a:latin typeface="Host Grotesk Light" panose="020B0504030402000203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noFill/>
                      <a:prstDash val="soli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3650">
                <a:tc>
                  <a:txBody>
                    <a:bodyPr/>
                    <a:lstStyle/>
                    <a:p>
                      <a:pPr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2024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242.422,524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485,517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6.532,308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105,352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8.641,000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58428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400" b="0" u="none" strike="noStrike" dirty="0">
                          <a:solidFill>
                            <a:srgbClr val="000000"/>
                          </a:solidFill>
                          <a:effectLst/>
                          <a:uFillTx/>
                          <a:latin typeface="Host Grotesk Light" panose="020B0504030402000203"/>
                        </a:rPr>
                        <a:t>258.186,701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200">
                      <a:solidFill>
                        <a:srgbClr val="5E5E5E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771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922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225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12F0B445-1549-8682-5D89-DBE52F69CB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>
                <a:latin typeface="Host Grotesk Medium" panose="020B0504030402000203"/>
                <a:ea typeface="Raleway"/>
              </a:rPr>
              <a:t>I sottoprodotti come strumento di prevenzione</a:t>
            </a:r>
            <a:endParaRPr lang="it-IT" dirty="0">
              <a:latin typeface="Host Grotesk Medium" panose="020B0504030402000203"/>
            </a:endParaRP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FA5AE82-DA4C-9127-D1EF-A484C625CD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t-IT" dirty="0"/>
              <a:t>Il regime dei sottoprodotti rientra tra le misure di </a:t>
            </a:r>
            <a:r>
              <a:rPr lang="it-IT" b="1" dirty="0"/>
              <a:t>prevenzione della produzione di rifiuti </a:t>
            </a:r>
            <a:r>
              <a:rPr lang="it-IT" dirty="0"/>
              <a:t>nei processi inerenti alla produzione industriale. Consente di gestire determinati residui di produzione come materie, in sostituzione di materie prime vergini, nel medesimo o in un successivo ciclo produttivo. Tali residui non vengono perciò trattati come rifiuti.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it-IT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it-IT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it-IT" dirty="0"/>
          </a:p>
          <a:p>
            <a:pPr algn="just" defTabSz="2438280"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it-IT" b="1" dirty="0"/>
              <a:t>L’incentivazione del mercato dei sottoprodotti è una misura della pianificazione Regionale rifiuti.</a:t>
            </a:r>
          </a:p>
          <a:p>
            <a:pPr algn="just" defTabSz="2438280"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it-IT" dirty="0"/>
              <a:t>Introdotta nel precedente ciclo di pianificazione e confermata anche nel nuovo </a:t>
            </a:r>
            <a:r>
              <a:rPr lang="it-IT" b="1" dirty="0"/>
              <a:t>Piano Regionale Rifiuti e Bonifiche (PRRB) 2022-27</a:t>
            </a:r>
            <a:r>
              <a:rPr lang="it-IT" dirty="0"/>
              <a:t>, approvato con Deliberazione dell’Assemblea legislativa n. 87 del 12 luglio 2022.</a:t>
            </a:r>
          </a:p>
          <a:p>
            <a:endParaRPr lang="it-IT" dirty="0"/>
          </a:p>
        </p:txBody>
      </p:sp>
      <p:sp>
        <p:nvSpPr>
          <p:cNvPr id="4" name="Freccia in giù 1">
            <a:extLst>
              <a:ext uri="{FF2B5EF4-FFF2-40B4-BE49-F238E27FC236}">
                <a16:creationId xmlns:a16="http://schemas.microsoft.com/office/drawing/2014/main" id="{F16BFA86-2206-1B0D-DEBB-FD3ACD875740}"/>
              </a:ext>
            </a:extLst>
          </p:cNvPr>
          <p:cNvSpPr/>
          <p:nvPr/>
        </p:nvSpPr>
        <p:spPr>
          <a:xfrm>
            <a:off x="5756547" y="3429000"/>
            <a:ext cx="696208" cy="5281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52C5A7"/>
          </a:solidFill>
          <a:ln w="127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horzOverflow="overflow" wrap="square" lIns="50760" tIns="50760" rIns="50760" bIns="50760" numCol="1" spcCol="38160" anchor="ctr">
            <a:spAutoFit/>
          </a:bodyPr>
          <a:lstStyle/>
          <a:p>
            <a:pPr algn="ctr" defTabSz="825480">
              <a:lnSpc>
                <a:spcPct val="100000"/>
              </a:lnSpc>
              <a:tabLst>
                <a:tab pos="0" algn="l"/>
              </a:tabLst>
            </a:pPr>
            <a:endParaRPr lang="it-IT" sz="3200" b="0" u="none" strike="noStrike"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09132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59F68-24E7-2269-A935-6CE8A0DB8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90F12B9C-5D34-1C58-EF47-77886FD7CA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>
                <a:latin typeface="Host Grotesk Medium" panose="020B0504030402000203"/>
                <a:ea typeface="Raleway"/>
              </a:rPr>
              <a:t>Quadro normativo</a:t>
            </a:r>
            <a:endParaRPr lang="it-IT" dirty="0">
              <a:latin typeface="Host Grotesk Medium" panose="020B0504030402000203"/>
            </a:endParaRP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F20D82F-9B7A-920B-1F01-2FDD16DE60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705943"/>
            <a:ext cx="9002488" cy="4414299"/>
          </a:xfrm>
        </p:spPr>
        <p:txBody>
          <a:bodyPr/>
          <a:lstStyle/>
          <a:p>
            <a:pPr marL="0" lvl="2" indent="-857250" algn="ctr" defTabSz="336947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75000"/>
              <a:buNone/>
              <a:defRPr/>
            </a:pPr>
            <a:r>
              <a:rPr lang="it-IT" altLang="it-IT" sz="1600" b="1" dirty="0">
                <a:solidFill>
                  <a:srgbClr val="424242"/>
                </a:solidFill>
                <a:latin typeface="Host Grotesk Light" panose="020B0504030402000203" pitchFamily="34" charset="77"/>
                <a:sym typeface="Helvetica"/>
              </a:rPr>
              <a:t>Articolo 184-bis </a:t>
            </a:r>
            <a:r>
              <a:rPr lang="it-IT" altLang="it-IT" sz="1600" b="1" dirty="0" err="1">
                <a:solidFill>
                  <a:srgbClr val="424242"/>
                </a:solidFill>
                <a:latin typeface="Host Grotesk Light" panose="020B0504030402000203" pitchFamily="34" charset="77"/>
                <a:sym typeface="Helvetica"/>
              </a:rPr>
              <a:t>D.Lgs.</a:t>
            </a:r>
            <a:r>
              <a:rPr lang="it-IT" altLang="it-IT" sz="1600" b="1" dirty="0">
                <a:solidFill>
                  <a:srgbClr val="424242"/>
                </a:solidFill>
                <a:latin typeface="Host Grotesk Light" panose="020B0504030402000203" pitchFamily="34" charset="77"/>
                <a:sym typeface="Helvetica"/>
              </a:rPr>
              <a:t> 152/06</a:t>
            </a:r>
          </a:p>
          <a:p>
            <a:pPr marL="0" lvl="2" indent="-857250" algn="ctr" defTabSz="336947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ct val="75000"/>
              <a:buNone/>
              <a:defRPr/>
            </a:pPr>
            <a:r>
              <a:rPr lang="it-IT" altLang="it-IT" sz="1600" dirty="0">
                <a:solidFill>
                  <a:srgbClr val="424242"/>
                </a:solidFill>
                <a:latin typeface="Host Grotesk Light" panose="020B0504030402000203" pitchFamily="34" charset="77"/>
                <a:sym typeface="Helvetica"/>
              </a:rPr>
              <a:t> </a:t>
            </a:r>
          </a:p>
          <a:p>
            <a:pPr lvl="0" algn="ctr" defTabSz="336947" eaLnBrk="0" fontAlgn="base" hangingPunct="0">
              <a:spcBef>
                <a:spcPts val="600"/>
              </a:spcBef>
              <a:spcAft>
                <a:spcPts val="600"/>
              </a:spcAft>
              <a:buSzPct val="75000"/>
              <a:defRPr/>
            </a:pPr>
            <a:r>
              <a:rPr lang="it-IT" altLang="it-IT" i="1" u="sng" dirty="0">
                <a:sym typeface="Helvetica"/>
              </a:rPr>
              <a:t>Sottoprodotto</a:t>
            </a:r>
          </a:p>
          <a:p>
            <a:pPr marL="201216" lvl="0" indent="-201216" algn="just" defTabSz="336947" eaLnBrk="0" fontAlgn="base" hangingPunct="0">
              <a:spcBef>
                <a:spcPts val="600"/>
              </a:spcBef>
              <a:spcAft>
                <a:spcPts val="600"/>
              </a:spcAft>
              <a:buSzPct val="75000"/>
              <a:tabLst>
                <a:tab pos="201216" algn="l"/>
                <a:tab pos="604838" algn="l"/>
                <a:tab pos="941785" algn="l"/>
                <a:tab pos="1278731" algn="l"/>
                <a:tab pos="1615679" algn="l"/>
                <a:tab pos="1952625" algn="l"/>
                <a:tab pos="2289572" algn="l"/>
                <a:tab pos="2626519" algn="l"/>
                <a:tab pos="2963466" algn="l"/>
                <a:tab pos="3300413" algn="l"/>
                <a:tab pos="3637360" algn="l"/>
                <a:tab pos="3974306" algn="l"/>
                <a:tab pos="4311254" algn="l"/>
                <a:tab pos="4648200" algn="l"/>
                <a:tab pos="4985147" algn="l"/>
                <a:tab pos="5322094" algn="l"/>
                <a:tab pos="5659041" algn="l"/>
                <a:tab pos="5995988" algn="l"/>
                <a:tab pos="6332935" algn="l"/>
                <a:tab pos="6669881" algn="l"/>
                <a:tab pos="7006829" algn="l"/>
              </a:tabLst>
              <a:defRPr/>
            </a:pPr>
            <a:r>
              <a:rPr lang="it-IT" altLang="it-IT" i="1" dirty="0">
                <a:sym typeface="Helvetica"/>
              </a:rPr>
              <a:t>1. È un sottoprodotto e non un rifiuto ai sensi dell'articolo 183, comma 1, lettera a), qualsiasi sostanza od oggetto che soddisfa </a:t>
            </a:r>
            <a:r>
              <a:rPr lang="it-IT" altLang="it-IT" b="1" i="1" u="sng" dirty="0">
                <a:sym typeface="Helvetica"/>
              </a:rPr>
              <a:t>tutte</a:t>
            </a:r>
            <a:r>
              <a:rPr lang="it-IT" altLang="it-IT" i="1" dirty="0">
                <a:sym typeface="Helvetica"/>
              </a:rPr>
              <a:t> le seguenti condizioni: </a:t>
            </a:r>
          </a:p>
          <a:p>
            <a:pPr marL="269081" lvl="0" indent="-269081" algn="just" defTabSz="336947" eaLnBrk="0" fontAlgn="base" hangingPunct="0">
              <a:spcBef>
                <a:spcPts val="600"/>
              </a:spcBef>
              <a:spcAft>
                <a:spcPts val="600"/>
              </a:spcAft>
              <a:buSzPct val="85000"/>
              <a:buFont typeface="Times New Roman" pitchFamily="16" charset="0"/>
              <a:buAutoNum type="alphaLcParenR"/>
              <a:tabLst>
                <a:tab pos="332185" algn="l"/>
                <a:tab pos="604838" algn="l"/>
                <a:tab pos="941785" algn="l"/>
                <a:tab pos="1278731" algn="l"/>
                <a:tab pos="1615679" algn="l"/>
                <a:tab pos="1952625" algn="l"/>
                <a:tab pos="2289572" algn="l"/>
                <a:tab pos="2626519" algn="l"/>
                <a:tab pos="2963466" algn="l"/>
                <a:tab pos="3300413" algn="l"/>
                <a:tab pos="3637360" algn="l"/>
                <a:tab pos="3974306" algn="l"/>
                <a:tab pos="4311254" algn="l"/>
                <a:tab pos="4648200" algn="l"/>
                <a:tab pos="4985147" algn="l"/>
                <a:tab pos="5322094" algn="l"/>
                <a:tab pos="5659041" algn="l"/>
                <a:tab pos="5995988" algn="l"/>
                <a:tab pos="6332935" algn="l"/>
                <a:tab pos="6669881" algn="l"/>
                <a:tab pos="7006829" algn="l"/>
              </a:tabLst>
              <a:defRPr/>
            </a:pPr>
            <a:r>
              <a:rPr lang="it-IT" altLang="it-IT" i="1" dirty="0">
                <a:sym typeface="Helvetica"/>
              </a:rPr>
              <a:t> la sostanza o l'oggetto è originato </a:t>
            </a:r>
            <a:r>
              <a:rPr lang="it-IT" altLang="it-IT" b="1" i="1" dirty="0">
                <a:sym typeface="Helvetica"/>
              </a:rPr>
              <a:t>da un processo di produzione</a:t>
            </a:r>
            <a:r>
              <a:rPr lang="it-IT" altLang="it-IT" i="1" dirty="0">
                <a:sym typeface="Helvetica"/>
              </a:rPr>
              <a:t>, di cui costituisce parte integrante, e il cui </a:t>
            </a:r>
            <a:r>
              <a:rPr lang="it-IT" altLang="it-IT" b="1" i="1" dirty="0">
                <a:sym typeface="Helvetica"/>
              </a:rPr>
              <a:t>scopo primario non è la produzione di tale sostanza od oggetto</a:t>
            </a:r>
            <a:r>
              <a:rPr lang="it-IT" altLang="it-IT" i="1" dirty="0">
                <a:sym typeface="Helvetica"/>
              </a:rPr>
              <a:t>; </a:t>
            </a:r>
          </a:p>
          <a:p>
            <a:pPr marL="269081" lvl="0" indent="-269081" algn="just" defTabSz="336947" eaLnBrk="0" fontAlgn="base" hangingPunct="0">
              <a:spcBef>
                <a:spcPts val="600"/>
              </a:spcBef>
              <a:spcAft>
                <a:spcPts val="600"/>
              </a:spcAft>
              <a:buSzPct val="85000"/>
              <a:buFont typeface="Times New Roman" pitchFamily="16" charset="0"/>
              <a:buAutoNum type="alphaLcParenR"/>
              <a:tabLst>
                <a:tab pos="332185" algn="l"/>
                <a:tab pos="604838" algn="l"/>
                <a:tab pos="941785" algn="l"/>
                <a:tab pos="1278731" algn="l"/>
                <a:tab pos="1615679" algn="l"/>
                <a:tab pos="1952625" algn="l"/>
                <a:tab pos="2289572" algn="l"/>
                <a:tab pos="2626519" algn="l"/>
                <a:tab pos="2963466" algn="l"/>
                <a:tab pos="3300413" algn="l"/>
                <a:tab pos="3637360" algn="l"/>
                <a:tab pos="3974306" algn="l"/>
                <a:tab pos="4311254" algn="l"/>
                <a:tab pos="4648200" algn="l"/>
                <a:tab pos="4985147" algn="l"/>
                <a:tab pos="5322094" algn="l"/>
                <a:tab pos="5659041" algn="l"/>
                <a:tab pos="5995988" algn="l"/>
                <a:tab pos="6332935" algn="l"/>
                <a:tab pos="6669881" algn="l"/>
                <a:tab pos="7006829" algn="l"/>
              </a:tabLst>
              <a:defRPr/>
            </a:pPr>
            <a:r>
              <a:rPr lang="it-IT" altLang="it-IT" i="1" dirty="0">
                <a:sym typeface="Helvetica"/>
              </a:rPr>
              <a:t> </a:t>
            </a:r>
            <a:r>
              <a:rPr lang="it-IT" altLang="it-IT" b="1" i="1" dirty="0">
                <a:sym typeface="Helvetica"/>
              </a:rPr>
              <a:t>è certo che la sostanza o l'oggetto sarà utilizzato</a:t>
            </a:r>
            <a:r>
              <a:rPr lang="it-IT" altLang="it-IT" i="1" dirty="0">
                <a:sym typeface="Helvetica"/>
              </a:rPr>
              <a:t>, nel corso dello stesso o di un successivo processo di produzione o di utilizzazione, da parte del produttore o di terzi; </a:t>
            </a:r>
          </a:p>
          <a:p>
            <a:pPr marL="269081" lvl="0" indent="-269081" algn="just" defTabSz="336947" eaLnBrk="0" fontAlgn="base" hangingPunct="0">
              <a:spcBef>
                <a:spcPts val="600"/>
              </a:spcBef>
              <a:spcAft>
                <a:spcPts val="600"/>
              </a:spcAft>
              <a:buSzPct val="85000"/>
              <a:buFont typeface="Times New Roman" pitchFamily="16" charset="0"/>
              <a:buAutoNum type="alphaLcParenR"/>
              <a:tabLst>
                <a:tab pos="332185" algn="l"/>
                <a:tab pos="604838" algn="l"/>
                <a:tab pos="941785" algn="l"/>
                <a:tab pos="1278731" algn="l"/>
                <a:tab pos="1615679" algn="l"/>
                <a:tab pos="1952625" algn="l"/>
                <a:tab pos="2289572" algn="l"/>
                <a:tab pos="2626519" algn="l"/>
                <a:tab pos="2963466" algn="l"/>
                <a:tab pos="3300413" algn="l"/>
                <a:tab pos="3637360" algn="l"/>
                <a:tab pos="3974306" algn="l"/>
                <a:tab pos="4311254" algn="l"/>
                <a:tab pos="4648200" algn="l"/>
                <a:tab pos="4985147" algn="l"/>
                <a:tab pos="5322094" algn="l"/>
                <a:tab pos="5659041" algn="l"/>
                <a:tab pos="5995988" algn="l"/>
                <a:tab pos="6332935" algn="l"/>
                <a:tab pos="6669881" algn="l"/>
                <a:tab pos="7006829" algn="l"/>
              </a:tabLst>
              <a:defRPr/>
            </a:pPr>
            <a:r>
              <a:rPr lang="it-IT" altLang="it-IT" i="1" dirty="0">
                <a:sym typeface="Helvetica"/>
              </a:rPr>
              <a:t> la sostanza o l'oggetto può essere utilizzato direttamente </a:t>
            </a:r>
            <a:r>
              <a:rPr lang="it-IT" altLang="it-IT" b="1" i="1" dirty="0">
                <a:sym typeface="Helvetica"/>
              </a:rPr>
              <a:t>senza alcun ulteriore trattamento diverso dalla normale pratica industriale</a:t>
            </a:r>
            <a:r>
              <a:rPr lang="it-IT" altLang="it-IT" i="1" dirty="0">
                <a:sym typeface="Helvetica"/>
              </a:rPr>
              <a:t>; </a:t>
            </a:r>
          </a:p>
          <a:p>
            <a:pPr marL="269081" lvl="0" indent="-269081" algn="just" defTabSz="336947" eaLnBrk="0" fontAlgn="base" hangingPunct="0">
              <a:spcBef>
                <a:spcPts val="600"/>
              </a:spcBef>
              <a:spcAft>
                <a:spcPts val="600"/>
              </a:spcAft>
              <a:buSzPct val="85000"/>
              <a:buFont typeface="Times New Roman" pitchFamily="16" charset="0"/>
              <a:buAutoNum type="alphaLcParenR"/>
              <a:tabLst>
                <a:tab pos="332185" algn="l"/>
                <a:tab pos="604838" algn="l"/>
                <a:tab pos="941785" algn="l"/>
                <a:tab pos="1278731" algn="l"/>
                <a:tab pos="1615679" algn="l"/>
                <a:tab pos="1952625" algn="l"/>
                <a:tab pos="2289572" algn="l"/>
                <a:tab pos="2626519" algn="l"/>
                <a:tab pos="2963466" algn="l"/>
                <a:tab pos="3300413" algn="l"/>
                <a:tab pos="3637360" algn="l"/>
                <a:tab pos="3974306" algn="l"/>
                <a:tab pos="4311254" algn="l"/>
                <a:tab pos="4648200" algn="l"/>
                <a:tab pos="4985147" algn="l"/>
                <a:tab pos="5322094" algn="l"/>
                <a:tab pos="5659041" algn="l"/>
                <a:tab pos="5995988" algn="l"/>
                <a:tab pos="6332935" algn="l"/>
                <a:tab pos="6669881" algn="l"/>
                <a:tab pos="7006829" algn="l"/>
              </a:tabLst>
              <a:defRPr/>
            </a:pPr>
            <a:r>
              <a:rPr lang="it-IT" altLang="it-IT" i="1" dirty="0">
                <a:sym typeface="Helvetica"/>
              </a:rPr>
              <a:t> l'ulteriore utilizzo è legale, ossia la sostanza o l'oggetto </a:t>
            </a:r>
            <a:r>
              <a:rPr lang="it-IT" altLang="it-IT" b="1" i="1" dirty="0">
                <a:sym typeface="Helvetica"/>
              </a:rPr>
              <a:t>soddisfa, per l'utilizzo specifico, tutti i requisiti pertinenti riguardanti i prodotti e la protezione della salute e dell'ambiente </a:t>
            </a:r>
            <a:r>
              <a:rPr lang="it-IT" altLang="it-IT" i="1" dirty="0">
                <a:sym typeface="Helvetica"/>
              </a:rPr>
              <a:t>e non porterà a impatti complessivi negativi sull'ambiente o la salute umana.</a:t>
            </a:r>
            <a:endParaRPr lang="it-IT" i="1" dirty="0">
              <a:sym typeface="Helvetica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57213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5B534-DC3B-87D9-5098-655DB285A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B8F7AAE-754A-14FE-E471-9E80D0CC07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Il contesto da cui siamo partiti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0BA88B2-1ED9-7F51-ACD7-41F0902931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905578"/>
            <a:ext cx="9002488" cy="4096169"/>
          </a:xfrm>
        </p:spPr>
        <p:txBody>
          <a:bodyPr/>
          <a:lstStyle/>
          <a:p>
            <a:pPr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it-IT" dirty="0"/>
              <a:t>Nonostante le grandi potenzialità dell’istituto dei sottoprodotti e dei benefici di natura ambientale ed economica da esso derivanti -&gt; applicazione limitata da parte delle imprese:</a:t>
            </a:r>
          </a:p>
          <a:p>
            <a:pPr marL="571680" indent="-571680"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2F2F2F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it-IT" b="1" dirty="0"/>
              <a:t>scarsa conoscenza</a:t>
            </a:r>
          </a:p>
          <a:p>
            <a:pPr marL="571680" indent="-571680"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>
                <a:srgbClr val="2F2F2F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it-IT" dirty="0"/>
              <a:t>timore dei </a:t>
            </a:r>
            <a:r>
              <a:rPr lang="it-IT" b="1" dirty="0"/>
              <a:t>profili di responsabilità </a:t>
            </a:r>
            <a:r>
              <a:rPr lang="it-IT" dirty="0"/>
              <a:t>a causa </a:t>
            </a:r>
            <a:r>
              <a:rPr lang="it-IT" b="1" dirty="0"/>
              <a:t>dell’incertezza della disciplina </a:t>
            </a:r>
            <a:r>
              <a:rPr lang="it-IT" dirty="0"/>
              <a:t>dovuta alla complessità dei processi produttivi, della natura dei residui trattati e dalla difficoltà del loro inquadramento normativo.</a:t>
            </a:r>
          </a:p>
          <a:p>
            <a:pPr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it-IT" dirty="0"/>
              <a:t>Le imprese più inclini a classificare potenziali sottoprodotti come rifiuti, allo scopo di evitare appesantimenti burocratici, e, soprattutto, contenziosi giudiziari.</a:t>
            </a:r>
          </a:p>
        </p:txBody>
      </p:sp>
    </p:spTree>
    <p:extLst>
      <p:ext uri="{BB962C8B-B14F-4D97-AF65-F5344CB8AC3E}">
        <p14:creationId xmlns:p14="http://schemas.microsoft.com/office/powerpoint/2010/main" val="2202529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3BF45-C090-37F0-5987-B77AADD0A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49CCB36-7669-E6B7-56BA-56F4BF919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Metodo: dialogo con il sistema economico</a:t>
            </a:r>
          </a:p>
          <a:p>
            <a:endParaRPr lang="it-IT" dirty="0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1C920A7-B3A0-359A-92A7-DC48091377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905578"/>
            <a:ext cx="9002488" cy="4096169"/>
          </a:xfrm>
        </p:spPr>
        <p:txBody>
          <a:bodyPr/>
          <a:lstStyle/>
          <a:p>
            <a:pPr algn="just" defTabSz="449280"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r>
              <a:rPr lang="it-IT" dirty="0"/>
              <a:t>Nel 2015 la Regione Emilia-Romagna ha approvato, prima a livello nazionale, la L.R. 16 che detta disposizioni a sostegno dell’economia circolare. L’art. 3, c.1, prevede l’attivazione di un </a:t>
            </a:r>
            <a:r>
              <a:rPr lang="it-IT" b="1" dirty="0"/>
              <a:t>coordinamento permanente con associazioni di categoria sul tema dei sottoprodotti</a:t>
            </a:r>
            <a:r>
              <a:rPr lang="it-IT" dirty="0"/>
              <a:t>.</a:t>
            </a:r>
          </a:p>
          <a:p>
            <a:pPr algn="just" defTabSz="449280"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endParaRPr lang="it-IT" dirty="0"/>
          </a:p>
          <a:p>
            <a:pPr algn="just" defTabSz="449280"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r>
              <a:rPr lang="it-IT" dirty="0"/>
              <a:t>La L.R. 16 del 2015 ha anticipato quanto ripreso </a:t>
            </a:r>
            <a:r>
              <a:rPr lang="it-IT" b="1" dirty="0"/>
              <a:t>dall’Agenda 2030 della Regione Emilia-Romagna e dal Patto per il lavoro e il Clima</a:t>
            </a:r>
            <a:r>
              <a:rPr lang="it-IT" dirty="0"/>
              <a:t>, sottoscritto il 14/12/2020 dalla Regione e dalle parti sociali, imprenditoriali e territoriali dell’Emilia-Romagna.</a:t>
            </a:r>
          </a:p>
          <a:p>
            <a:pPr algn="just" defTabSz="449280"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endParaRPr lang="it-IT" dirty="0"/>
          </a:p>
          <a:p>
            <a:pPr algn="just" defTabSz="449280"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r>
              <a:rPr lang="it-IT" dirty="0"/>
              <a:t>Questi due strumenti danno attuazione all’obiettivo di generare nuovo lavoro di qualità favorendo contemporaneamente la transizione ecologica. </a:t>
            </a:r>
            <a:r>
              <a:rPr lang="it-IT" b="1" dirty="0"/>
              <a:t>Il metodo di lavoro </a:t>
            </a:r>
            <a:r>
              <a:rPr lang="it-IT" dirty="0"/>
              <a:t>continua ad essere quello del dialogo costruttivo con il sistema economico e, in generale, con tutti gli stakeholder.</a:t>
            </a:r>
          </a:p>
        </p:txBody>
      </p:sp>
    </p:spTree>
    <p:extLst>
      <p:ext uri="{BB962C8B-B14F-4D97-AF65-F5344CB8AC3E}">
        <p14:creationId xmlns:p14="http://schemas.microsoft.com/office/powerpoint/2010/main" val="2705571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8A496-4A37-0275-E311-7C1DD57E0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38733EE4-1844-F95F-D09B-B73CA63F3F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Coordinamento permanente dei sottoprodotti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E15DCAF-38C3-B282-A2F3-67D1F61302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886122"/>
            <a:ext cx="9002488" cy="4767590"/>
          </a:xfrm>
        </p:spPr>
        <p:txBody>
          <a:bodyPr/>
          <a:lstStyle/>
          <a:p>
            <a:pPr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r>
              <a:rPr lang="it-IT" dirty="0"/>
              <a:t>La Regione Emilia-Romagna con determina n. 10718 del 5 luglio 2016, ha attivato un "</a:t>
            </a:r>
            <a:r>
              <a:rPr lang="it-IT" b="1" dirty="0"/>
              <a:t>Coordinamento permanente sottoprodotti</a:t>
            </a:r>
            <a:r>
              <a:rPr lang="it-IT" dirty="0"/>
              <a:t>", poi aggiornato dalla determina n. 9752 del 08 maggio 2023, formato da: </a:t>
            </a:r>
          </a:p>
          <a:p>
            <a:pPr marL="803160" indent="-442800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Regione Emilia-Romagna (diverse Direzioni Generali)</a:t>
            </a:r>
          </a:p>
          <a:p>
            <a:pPr marL="803160" indent="-442800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ARPAE Emilia-Romagna (DT-SAC) </a:t>
            </a:r>
          </a:p>
          <a:p>
            <a:pPr marL="803160" indent="-442800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Tavolo regionale dell’imprenditoria</a:t>
            </a:r>
          </a:p>
          <a:p>
            <a:pPr marL="803160" indent="-442800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Confindustria Emilia-Romagna </a:t>
            </a:r>
          </a:p>
          <a:p>
            <a:pPr marL="803160" indent="-442800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Coldiretti Emilia-Romagna</a:t>
            </a:r>
          </a:p>
          <a:p>
            <a:pPr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tabLst>
                <a:tab pos="0" algn="l"/>
              </a:tabLst>
            </a:pPr>
            <a:r>
              <a:rPr lang="it-IT" dirty="0"/>
              <a:t>Attraverso il dialogo tra i vari attori e grazie alle rispettive competenze, il coordinamento analizza determinati processi produttivi e verifica se i residui dagli stessi generati hanno i requisiti per essere classificati come </a:t>
            </a:r>
            <a:r>
              <a:rPr lang="it-IT" b="1" dirty="0"/>
              <a:t>sottoprodotti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9941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55342-9BD2-88FE-11DE-46B81EFA0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922D1D3A-BDFA-2D4B-704D-6917CFC84C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Elenco regionale dei sottoprodotti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DF6E5C2-6244-92AA-EAE0-3523CFB434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895850"/>
            <a:ext cx="9002488" cy="4096169"/>
          </a:xfrm>
        </p:spPr>
        <p:txBody>
          <a:bodyPr/>
          <a:lstStyle/>
          <a:p>
            <a:pPr algn="just" defTabSz="2438280">
              <a:lnSpc>
                <a:spcPct val="150000"/>
              </a:lnSpc>
              <a:tabLst>
                <a:tab pos="0" algn="l"/>
              </a:tabLst>
            </a:pPr>
            <a:r>
              <a:rPr lang="it-IT" dirty="0"/>
              <a:t>Nel rispetto delle </a:t>
            </a:r>
            <a:r>
              <a:rPr lang="it-IT" b="1" dirty="0"/>
              <a:t>competenze statali </a:t>
            </a:r>
            <a:r>
              <a:rPr lang="it-IT" dirty="0"/>
              <a:t>in tema di sottoprodotti, la Regione ha deciso di creare un </a:t>
            </a:r>
            <a:r>
              <a:rPr lang="it-IT" b="1" dirty="0"/>
              <a:t>sistema di riconoscimento </a:t>
            </a:r>
            <a:r>
              <a:rPr lang="it-IT" dirty="0"/>
              <a:t>che attesta il rispetto di buone pratiche gestionali nei processi produttivi delle imprese che si iscrivono all’</a:t>
            </a:r>
            <a:r>
              <a:rPr lang="it-IT" b="1" dirty="0"/>
              <a:t>Elenco regionale dei sottoprodotti istituito con DGR 2260 del 21 dicembre 2016</a:t>
            </a:r>
            <a:r>
              <a:rPr lang="it-IT" dirty="0"/>
              <a:t>.</a:t>
            </a:r>
          </a:p>
          <a:p>
            <a:pPr algn="just" defTabSz="2438280">
              <a:lnSpc>
                <a:spcPct val="150000"/>
              </a:lnSpc>
              <a:tabLst>
                <a:tab pos="0" algn="l"/>
              </a:tabLst>
            </a:pPr>
            <a:endParaRPr lang="it-IT" dirty="0"/>
          </a:p>
          <a:p>
            <a:pPr algn="just" defTabSz="2438280">
              <a:lnSpc>
                <a:spcPct val="150000"/>
              </a:lnSpc>
              <a:tabLst>
                <a:tab pos="0" algn="l"/>
              </a:tabLst>
            </a:pPr>
            <a:endParaRPr lang="it-IT" dirty="0"/>
          </a:p>
          <a:p>
            <a:pPr algn="just" defTabSz="2438280">
              <a:lnSpc>
                <a:spcPct val="150000"/>
              </a:lnSpc>
              <a:tabLst>
                <a:tab pos="0" algn="l"/>
              </a:tabLst>
            </a:pPr>
            <a:r>
              <a:rPr lang="it-IT" b="1" dirty="0"/>
              <a:t>Maggiori certezze per le imprese </a:t>
            </a:r>
            <a:r>
              <a:rPr lang="it-IT" dirty="0"/>
              <a:t>per l’osservanza dei requisiti gestionali che consentono di classificare determinati residui di produzione come sottoprodotti.</a:t>
            </a:r>
          </a:p>
          <a:p>
            <a:pPr algn="just" defTabSz="2438280">
              <a:lnSpc>
                <a:spcPct val="150000"/>
              </a:lnSpc>
              <a:tabLst>
                <a:tab pos="0" algn="l"/>
              </a:tabLst>
            </a:pPr>
            <a:endParaRPr lang="it-IT" dirty="0"/>
          </a:p>
        </p:txBody>
      </p:sp>
      <p:sp>
        <p:nvSpPr>
          <p:cNvPr id="4" name="Freccia in giù 1">
            <a:extLst>
              <a:ext uri="{FF2B5EF4-FFF2-40B4-BE49-F238E27FC236}">
                <a16:creationId xmlns:a16="http://schemas.microsoft.com/office/drawing/2014/main" id="{8627DCFB-E407-0F2F-7BF7-EC8E545D6A3D}"/>
              </a:ext>
            </a:extLst>
          </p:cNvPr>
          <p:cNvSpPr/>
          <p:nvPr/>
        </p:nvSpPr>
        <p:spPr>
          <a:xfrm>
            <a:off x="5756547" y="3286395"/>
            <a:ext cx="696208" cy="5281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52C5A7"/>
          </a:solidFill>
          <a:ln w="127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horzOverflow="overflow" wrap="square" lIns="50760" tIns="50760" rIns="50760" bIns="50760" numCol="1" spcCol="38160" anchor="ctr">
            <a:spAutoFit/>
          </a:bodyPr>
          <a:lstStyle/>
          <a:p>
            <a:pPr algn="ctr" defTabSz="825480">
              <a:lnSpc>
                <a:spcPct val="100000"/>
              </a:lnSpc>
              <a:tabLst>
                <a:tab pos="0" algn="l"/>
              </a:tabLst>
            </a:pPr>
            <a:endParaRPr lang="it-IT" sz="3200" b="0" u="none" strike="noStrike"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688911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BFBF6-D977-34A2-B60F-554BAEF70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7EDD308C-476A-04AC-11B2-BE3877C95D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Come si forma l’elenco regionale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E90623E-6435-6BCD-D5E9-445212A706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573068"/>
            <a:ext cx="9002488" cy="4705757"/>
          </a:xfrm>
        </p:spPr>
        <p:txBody>
          <a:bodyPr/>
          <a:lstStyle/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I partecipanti al Coordinamento, anche su impulso di singole aziende, individuano un </a:t>
            </a:r>
            <a:r>
              <a:rPr lang="it-IT" b="1" dirty="0"/>
              <a:t>processo produttivo</a:t>
            </a:r>
            <a:r>
              <a:rPr lang="it-IT" dirty="0"/>
              <a:t> dal quale possono avere origine sottoprodotti;</a:t>
            </a:r>
          </a:p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Il processo produttivo è sottoposto al Coordinamento per un’attività istruttoria di analisi e verifica del rispetto dei requisiti di legge per la classificazione dei residui del processo come </a:t>
            </a:r>
            <a:r>
              <a:rPr lang="it-IT" b="1" dirty="0"/>
              <a:t>sottoprodotti</a:t>
            </a:r>
            <a:r>
              <a:rPr lang="it-IT" dirty="0"/>
              <a:t>. Sono coinvolti sia i componenti del Coordinamento che eventuali soggetti esterni in ragione di specifiche competenze legate al processo produttivo in esame;</a:t>
            </a:r>
          </a:p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In caso di esito positivo, la Regione procede, con </a:t>
            </a:r>
            <a:r>
              <a:rPr lang="it-IT" b="1" dirty="0"/>
              <a:t>determina dirigenziale</a:t>
            </a:r>
            <a:r>
              <a:rPr lang="it-IT" dirty="0"/>
              <a:t>, alla formalizzazione delle caratteristiche del processo produttivo e dei sottoprodotti da esso derivanti;</a:t>
            </a:r>
          </a:p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Viene quindi approvata una </a:t>
            </a:r>
            <a:r>
              <a:rPr lang="it-IT" b="1" dirty="0"/>
              <a:t>Scheda</a:t>
            </a:r>
            <a:r>
              <a:rPr lang="it-IT" dirty="0"/>
              <a:t> per ciascun processo produttivo individuato;</a:t>
            </a:r>
          </a:p>
          <a:p>
            <a:pPr algn="just" defTabSz="243828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331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CF45F-3C3A-2414-0418-F04374380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DA40A4EC-271B-177A-72AC-2FBF1FB021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/>
              <a:t>Come si forma l’elenco regionale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8055111-859B-29E0-11BB-F4292F1D52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64536" y="1572000"/>
            <a:ext cx="9002488" cy="4527243"/>
          </a:xfrm>
        </p:spPr>
        <p:txBody>
          <a:bodyPr/>
          <a:lstStyle/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+mj-lt"/>
              <a:buAutoNum type="arabicPeriod" startAt="5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Le imprese potranno richiedere </a:t>
            </a:r>
            <a:r>
              <a:rPr lang="it-IT" b="1" dirty="0"/>
              <a:t>l’iscrizione</a:t>
            </a:r>
            <a:r>
              <a:rPr lang="it-IT" dirty="0"/>
              <a:t> nell’Elenco regionale nel caso il processo produttivo e i sottoprodotti da esso derivanti rispettino le caratteristiche individuate nella relativa scheda;</a:t>
            </a:r>
          </a:p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 startAt="5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A seguito di verifiche sulle dichiarazione dell’azienda, viene </a:t>
            </a:r>
            <a:r>
              <a:rPr lang="it-IT" b="1" dirty="0"/>
              <a:t>approvata l’iscrizione </a:t>
            </a:r>
            <a:r>
              <a:rPr lang="it-IT" dirty="0"/>
              <a:t>all’elenco regionale dei sottoprodotti;</a:t>
            </a:r>
          </a:p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 startAt="5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Viene rilasciato un </a:t>
            </a:r>
            <a:r>
              <a:rPr lang="it-IT" b="1" dirty="0"/>
              <a:t>attestato di iscrizione </a:t>
            </a:r>
            <a:r>
              <a:rPr lang="it-IT" dirty="0"/>
              <a:t>all'Elenco, che potrà essere utilizzato anche per accompagnare il trasporto dei sottoprodotti, fatti salvi gli ordinari adempimenti previsti dalla normativa di riferimento;</a:t>
            </a:r>
          </a:p>
          <a:p>
            <a:pPr marL="803160" indent="-442800" algn="just" defTabSz="449280">
              <a:lnSpc>
                <a:spcPct val="150000"/>
              </a:lnSpc>
              <a:spcBef>
                <a:spcPts val="601"/>
              </a:spcBef>
              <a:spcAft>
                <a:spcPts val="601"/>
              </a:spcAft>
              <a:buClr>
                <a:srgbClr val="2F2F2F"/>
              </a:buClr>
              <a:buFont typeface="Helvetica Neue"/>
              <a:buAutoNum type="arabicPeriod" startAt="5"/>
              <a:tabLst>
                <a:tab pos="0" algn="l"/>
                <a:tab pos="896760" algn="l"/>
                <a:tab pos="1346040" algn="l"/>
                <a:tab pos="1795320" algn="l"/>
                <a:tab pos="2244600" algn="l"/>
                <a:tab pos="2693880" algn="l"/>
                <a:tab pos="3143160" algn="l"/>
                <a:tab pos="3592440" algn="l"/>
                <a:tab pos="4041720" algn="l"/>
                <a:tab pos="4491000" algn="l"/>
                <a:tab pos="4940280" algn="l"/>
                <a:tab pos="5389560" algn="l"/>
                <a:tab pos="5838840" algn="l"/>
                <a:tab pos="6287760" algn="l"/>
                <a:tab pos="6737040" algn="l"/>
                <a:tab pos="7186320" algn="l"/>
                <a:tab pos="7635600" algn="l"/>
                <a:tab pos="8084880" algn="l"/>
                <a:tab pos="8534160" algn="l"/>
                <a:tab pos="8983440" algn="l"/>
              </a:tabLst>
            </a:pPr>
            <a:r>
              <a:rPr lang="it-IT" dirty="0"/>
              <a:t>Annualmente le aziende iscritte nell'Elenco sono tenute a trasmettere alla Regione Emilia-Romagna, ai fini della quantificazione della prevenzione, </a:t>
            </a:r>
            <a:r>
              <a:rPr lang="it-IT" b="1" dirty="0"/>
              <a:t>un report con le informazioni relative ai sottoprodotti originati </a:t>
            </a:r>
            <a:r>
              <a:rPr lang="it-IT" dirty="0"/>
              <a:t>dal proprio processo produttivo.</a:t>
            </a:r>
          </a:p>
        </p:txBody>
      </p:sp>
      <p:sp>
        <p:nvSpPr>
          <p:cNvPr id="4" name="CasellaDiTesto 2">
            <a:extLst>
              <a:ext uri="{FF2B5EF4-FFF2-40B4-BE49-F238E27FC236}">
                <a16:creationId xmlns:a16="http://schemas.microsoft.com/office/drawing/2014/main" id="{10C95E26-78DB-7165-B30A-A42E32FAFAD7}"/>
              </a:ext>
            </a:extLst>
          </p:cNvPr>
          <p:cNvSpPr/>
          <p:nvPr/>
        </p:nvSpPr>
        <p:spPr>
          <a:xfrm>
            <a:off x="2590461" y="6185605"/>
            <a:ext cx="8352238" cy="583321"/>
          </a:xfrm>
          <a:prstGeom prst="rect">
            <a:avLst/>
          </a:prstGeom>
          <a:noFill/>
          <a:ln w="38100">
            <a:solidFill>
              <a:srgbClr val="00B05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just" defTabSz="2438280">
              <a:tabLst>
                <a:tab pos="0" algn="l"/>
              </a:tabLst>
            </a:pPr>
            <a:r>
              <a:rPr lang="it-IT" sz="1600" dirty="0">
                <a:solidFill>
                  <a:srgbClr val="424242"/>
                </a:solidFill>
                <a:latin typeface="Host Grotesk Light" panose="020B0504030402000203" pitchFamily="34" charset="77"/>
              </a:rPr>
              <a:t>L’iscrizione è volontaria e non pregiudica la possibilità di dimostrare con altre modalità che i residui dei processi produttivi siano qualificabili come sottoprodotti.</a:t>
            </a:r>
          </a:p>
        </p:txBody>
      </p:sp>
    </p:spTree>
    <p:extLst>
      <p:ext uri="{BB962C8B-B14F-4D97-AF65-F5344CB8AC3E}">
        <p14:creationId xmlns:p14="http://schemas.microsoft.com/office/powerpoint/2010/main" val="10803957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RER - COLORI UFFICIAL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830781EEE82C24E886CD249FD9F4EDA" ma:contentTypeVersion="11" ma:contentTypeDescription="Creare un nuovo documento." ma:contentTypeScope="" ma:versionID="3519aef0b3e99fa19f7962c9367d635e">
  <xsd:schema xmlns:xsd="http://www.w3.org/2001/XMLSchema" xmlns:xs="http://www.w3.org/2001/XMLSchema" xmlns:p="http://schemas.microsoft.com/office/2006/metadata/properties" xmlns:ns2="815a182e-5811-482c-bfd9-ac006fc98d86" xmlns:ns3="0019704a-108b-4170-a031-f324bd9667da" targetNamespace="http://schemas.microsoft.com/office/2006/metadata/properties" ma:root="true" ma:fieldsID="41d43916fd205b8e810b7d956d71bd62" ns2:_="" ns3:_="">
    <xsd:import namespace="815a182e-5811-482c-bfd9-ac006fc98d86"/>
    <xsd:import namespace="0019704a-108b-4170-a031-f324bd9667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5a182e-5811-482c-bfd9-ac006fc98d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Tag immagine" ma:readOnly="false" ma:fieldId="{5cf76f15-5ced-4ddc-b409-7134ff3c332f}" ma:taxonomyMulti="true" ma:sspId="4468606d-3e0e-4e7b-a815-ae4d792ab8f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19704a-108b-4170-a031-f324bd9667d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918ee6-3e65-4a3c-b97d-ba2194035fcd}" ma:internalName="TaxCatchAll" ma:showField="CatchAllData" ma:web="0019704a-108b-4170-a031-f324bd9667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5a182e-5811-482c-bfd9-ac006fc98d86">
      <Terms xmlns="http://schemas.microsoft.com/office/infopath/2007/PartnerControls"/>
    </lcf76f155ced4ddcb4097134ff3c332f>
    <TaxCatchAll xmlns="0019704a-108b-4170-a031-f324bd9667da" xsi:nil="true"/>
  </documentManagement>
</p:properties>
</file>

<file path=customXml/itemProps1.xml><?xml version="1.0" encoding="utf-8"?>
<ds:datastoreItem xmlns:ds="http://schemas.openxmlformats.org/officeDocument/2006/customXml" ds:itemID="{D5AB164C-70CF-4988-BEF0-0ECF2B77260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E95AB8-0822-4C7F-BD49-2B274FA1BB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5a182e-5811-482c-bfd9-ac006fc98d86"/>
    <ds:schemaRef ds:uri="0019704a-108b-4170-a031-f324bd9667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60B86EB-B8EE-4488-9F04-D4610A2F182A}">
  <ds:schemaRefs>
    <ds:schemaRef ds:uri="http://schemas.microsoft.com/office/2006/metadata/properties"/>
    <ds:schemaRef ds:uri="http://schemas.microsoft.com/office/infopath/2007/PartnerControls"/>
    <ds:schemaRef ds:uri="815a182e-5811-482c-bfd9-ac006fc98d86"/>
    <ds:schemaRef ds:uri="0019704a-108b-4170-a031-f324bd9667d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1042</TotalTime>
  <Words>1697</Words>
  <Application>Microsoft Office PowerPoint</Application>
  <PresentationFormat>Widescreen</PresentationFormat>
  <Paragraphs>173</Paragraphs>
  <Slides>17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30" baseType="lpstr">
      <vt:lpstr>Aptos</vt:lpstr>
      <vt:lpstr>Arial</vt:lpstr>
      <vt:lpstr>Calibri</vt:lpstr>
      <vt:lpstr>Helvetica</vt:lpstr>
      <vt:lpstr>Helvetica Neue</vt:lpstr>
      <vt:lpstr>Helvetica Neue Medium</vt:lpstr>
      <vt:lpstr>Host Grotesk</vt:lpstr>
      <vt:lpstr>Host Grotesk ExtraBold</vt:lpstr>
      <vt:lpstr>Host Grotesk Light</vt:lpstr>
      <vt:lpstr>Host Grotesk Medium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Medea Bertolani</cp:lastModifiedBy>
  <cp:revision>43</cp:revision>
  <dcterms:created xsi:type="dcterms:W3CDTF">2025-10-02T10:25:49Z</dcterms:created>
  <dcterms:modified xsi:type="dcterms:W3CDTF">2026-05-27T15:04:04Z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0x0101003830781EEE82C24E886CD249FD9F4EDA</vt:lpwstr>
  </property>
  <property fmtid="{D5CDD505-2E9C-101B-9397-08002B2CF9AE}" pid="3" name="Order">
    <vt:r8>31350500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ComplianceAssetId">
    <vt:lpwstr/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</Properties>
</file>