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5"/>
  </p:sldMasterIdLst>
  <p:notesMasterIdLst>
    <p:notesMasterId r:id="rId28"/>
  </p:notesMasterIdLst>
  <p:handoutMasterIdLst>
    <p:handoutMasterId r:id="rId29"/>
  </p:handoutMasterIdLst>
  <p:sldIdLst>
    <p:sldId id="529" r:id="rId6"/>
    <p:sldId id="734" r:id="rId7"/>
    <p:sldId id="560" r:id="rId8"/>
    <p:sldId id="738" r:id="rId9"/>
    <p:sldId id="740" r:id="rId10"/>
    <p:sldId id="733" r:id="rId11"/>
    <p:sldId id="739" r:id="rId12"/>
    <p:sldId id="741" r:id="rId13"/>
    <p:sldId id="732" r:id="rId14"/>
    <p:sldId id="729" r:id="rId15"/>
    <p:sldId id="731" r:id="rId16"/>
    <p:sldId id="728" r:id="rId17"/>
    <p:sldId id="573" r:id="rId18"/>
    <p:sldId id="736" r:id="rId19"/>
    <p:sldId id="735" r:id="rId20"/>
    <p:sldId id="748" r:id="rId21"/>
    <p:sldId id="749" r:id="rId22"/>
    <p:sldId id="750" r:id="rId23"/>
    <p:sldId id="751" r:id="rId24"/>
    <p:sldId id="725" r:id="rId25"/>
    <p:sldId id="727" r:id="rId26"/>
    <p:sldId id="718" r:id="rId27"/>
  </p:sldIdLst>
  <p:sldSz cx="12192000" cy="6858000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44" userDrawn="1">
          <p15:clr>
            <a:srgbClr val="A4A3A4"/>
          </p15:clr>
        </p15:guide>
        <p15:guide id="2" orient="horz" pos="527" userDrawn="1">
          <p15:clr>
            <a:srgbClr val="A4A3A4"/>
          </p15:clr>
        </p15:guide>
        <p15:guide id="3" pos="3205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3067" userDrawn="1">
          <p15:clr>
            <a:srgbClr val="A4A3A4"/>
          </p15:clr>
        </p15:guide>
        <p15:guide id="6" pos="5533" userDrawn="1">
          <p15:clr>
            <a:srgbClr val="A4A3A4"/>
          </p15:clr>
        </p15:guide>
        <p15:guide id="7" orient="horz" pos="6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109D7A-C234-8C9C-C16D-0D4808B49847}" name="Roberto Cariani" initials="RC" userId="S::roberto.cariani@ambienteitalia.it::5a26918b-9222-4b2c-9e2d-1cd6adeee5ab" providerId="AD"/>
  <p188:author id="{0780159E-00DC-80C6-F9E5-B3733C6036A1}" name="Chiara Fregonese" initials="CF" userId="S::chiara.fregonese@ambienteitalia.it::4b099707-acac-4e4b-859a-172466fee77e" providerId="AD"/>
  <p188:author id="{D0E7A0A3-ACF1-E893-92B1-7022690FC5DA}" name="Antonio D'Anna" initials="AD" userId="S::Antonio.DAnna@lpm.group::9a13fe35-9e94-4fe4-a068-5de0346b6fdc" providerId="AD"/>
  <p188:author id="{35FA44A8-3C28-8C36-E4EC-39794FD3C74F}" name="Chiara Biguzzi" initials="CB" userId="S::c.biguzzi@admapartners.com::7df7b18b-2010-424b-98c6-6a5d46dbf23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lavia Zimbone" initials="FZ" lastIdx="2" clrIdx="0">
    <p:extLst>
      <p:ext uri="{19B8F6BF-5375-455C-9EA6-DF929625EA0E}">
        <p15:presenceInfo xmlns:p15="http://schemas.microsoft.com/office/powerpoint/2012/main" userId="S::Flavia.Zimbone@lpm.group::a1ed0088-f726-404f-b94f-76ff19bffee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ED2"/>
    <a:srgbClr val="F3FDD3"/>
    <a:srgbClr val="FFE9BD"/>
    <a:srgbClr val="E7F9C7"/>
    <a:srgbClr val="EFF3CD"/>
    <a:srgbClr val="EFFDBB"/>
    <a:srgbClr val="F8E9B2"/>
    <a:srgbClr val="FBECDD"/>
    <a:srgbClr val="9C2C0E"/>
    <a:srgbClr val="FFE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FB6D81-C02F-4073-ABA3-A98F09462D51}" v="12" dt="2025-10-25T16:37:34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Stile chiaro 1 - Color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Stile chiaro 1 - Color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Stile chiaro 2 - Color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>
        <p:guide pos="544"/>
        <p:guide orient="horz" pos="527"/>
        <p:guide pos="3205"/>
        <p:guide orient="horz" pos="4020"/>
        <p:guide orient="horz" pos="3067"/>
        <p:guide pos="5533"/>
        <p:guide orient="horz" pos="6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39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010EF3-8BC3-48BE-A903-28C8597380B8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E05768-2A7F-4FB1-8489-39972F4C8671}">
      <dgm:prSet/>
      <dgm:spPr/>
      <dgm:t>
        <a:bodyPr/>
        <a:lstStyle/>
        <a:p>
          <a:r>
            <a:rPr lang="it-IT" b="1" dirty="0"/>
            <a:t>Assurdità di gestire come un rifiuto un residuo di produzione che, nei fatti, è una materia prima</a:t>
          </a:r>
          <a:endParaRPr lang="en-US" dirty="0"/>
        </a:p>
      </dgm:t>
    </dgm:pt>
    <dgm:pt modelId="{4AF90FC8-DDD2-4A83-AE1B-9F39D1DC636C}" type="parTrans" cxnId="{2E5F126C-32A8-4CB0-A39A-234B049F875F}">
      <dgm:prSet/>
      <dgm:spPr/>
      <dgm:t>
        <a:bodyPr/>
        <a:lstStyle/>
        <a:p>
          <a:endParaRPr lang="en-US"/>
        </a:p>
      </dgm:t>
    </dgm:pt>
    <dgm:pt modelId="{21162316-B183-4E65-B337-AC5EDE424D70}" type="sibTrans" cxnId="{2E5F126C-32A8-4CB0-A39A-234B049F875F}">
      <dgm:prSet/>
      <dgm:spPr/>
      <dgm:t>
        <a:bodyPr/>
        <a:lstStyle/>
        <a:p>
          <a:endParaRPr lang="en-US"/>
        </a:p>
      </dgm:t>
    </dgm:pt>
    <dgm:pt modelId="{019D258D-E06B-4D67-A637-BF373F06E662}">
      <dgm:prSet/>
      <dgm:spPr/>
      <dgm:t>
        <a:bodyPr/>
        <a:lstStyle/>
        <a:p>
          <a:r>
            <a:rPr lang="it-IT" b="1" i="0" baseline="0"/>
            <a:t>In altri termini…..</a:t>
          </a:r>
          <a:endParaRPr lang="en-US"/>
        </a:p>
      </dgm:t>
    </dgm:pt>
    <dgm:pt modelId="{3E781E68-1C5C-492F-8A97-D2C95FC52159}" type="parTrans" cxnId="{78A67BA4-A72C-4CC5-9E1C-B3BEA7610059}">
      <dgm:prSet/>
      <dgm:spPr/>
      <dgm:t>
        <a:bodyPr/>
        <a:lstStyle/>
        <a:p>
          <a:endParaRPr lang="en-US"/>
        </a:p>
      </dgm:t>
    </dgm:pt>
    <dgm:pt modelId="{D9C6B635-973E-4947-93AF-5EA57F4C9D64}" type="sibTrans" cxnId="{78A67BA4-A72C-4CC5-9E1C-B3BEA7610059}">
      <dgm:prSet/>
      <dgm:spPr/>
      <dgm:t>
        <a:bodyPr/>
        <a:lstStyle/>
        <a:p>
          <a:endParaRPr lang="en-US"/>
        </a:p>
      </dgm:t>
    </dgm:pt>
    <dgm:pt modelId="{B5D61030-9263-4AD8-A118-28116ED74F42}" type="pres">
      <dgm:prSet presAssocID="{41010EF3-8BC3-48BE-A903-28C8597380B8}" presName="diagram" presStyleCnt="0">
        <dgm:presLayoutVars>
          <dgm:dir/>
          <dgm:resizeHandles val="exact"/>
        </dgm:presLayoutVars>
      </dgm:prSet>
      <dgm:spPr/>
    </dgm:pt>
    <dgm:pt modelId="{376D5096-5670-4BF8-9957-72CD72B9A22D}" type="pres">
      <dgm:prSet presAssocID="{09E05768-2A7F-4FB1-8489-39972F4C8671}" presName="node" presStyleLbl="node1" presStyleIdx="0" presStyleCnt="2">
        <dgm:presLayoutVars>
          <dgm:bulletEnabled val="1"/>
        </dgm:presLayoutVars>
      </dgm:prSet>
      <dgm:spPr/>
    </dgm:pt>
    <dgm:pt modelId="{E8B232B2-5BE6-40C2-A90F-69E50F7D8A84}" type="pres">
      <dgm:prSet presAssocID="{21162316-B183-4E65-B337-AC5EDE424D70}" presName="sibTrans" presStyleLbl="sibTrans2D1" presStyleIdx="0" presStyleCnt="1"/>
      <dgm:spPr/>
    </dgm:pt>
    <dgm:pt modelId="{CAB1FE0A-36DC-45F9-85D2-BB4463D875C5}" type="pres">
      <dgm:prSet presAssocID="{21162316-B183-4E65-B337-AC5EDE424D70}" presName="connectorText" presStyleLbl="sibTrans2D1" presStyleIdx="0" presStyleCnt="1"/>
      <dgm:spPr/>
    </dgm:pt>
    <dgm:pt modelId="{CEB229EC-750D-4F35-93E6-56193B4BEA15}" type="pres">
      <dgm:prSet presAssocID="{019D258D-E06B-4D67-A637-BF373F06E662}" presName="node" presStyleLbl="node1" presStyleIdx="1" presStyleCnt="2">
        <dgm:presLayoutVars>
          <dgm:bulletEnabled val="1"/>
        </dgm:presLayoutVars>
      </dgm:prSet>
      <dgm:spPr/>
    </dgm:pt>
  </dgm:ptLst>
  <dgm:cxnLst>
    <dgm:cxn modelId="{D1956E2B-8653-45E7-8310-D617F37D4E8A}" type="presOf" srcId="{09E05768-2A7F-4FB1-8489-39972F4C8671}" destId="{376D5096-5670-4BF8-9957-72CD72B9A22D}" srcOrd="0" destOrd="0" presId="urn:microsoft.com/office/officeart/2005/8/layout/process5"/>
    <dgm:cxn modelId="{556DFE4B-376F-4458-A249-751B2E6AE5A5}" type="presOf" srcId="{21162316-B183-4E65-B337-AC5EDE424D70}" destId="{E8B232B2-5BE6-40C2-A90F-69E50F7D8A84}" srcOrd="0" destOrd="0" presId="urn:microsoft.com/office/officeart/2005/8/layout/process5"/>
    <dgm:cxn modelId="{2E5F126C-32A8-4CB0-A39A-234B049F875F}" srcId="{41010EF3-8BC3-48BE-A903-28C8597380B8}" destId="{09E05768-2A7F-4FB1-8489-39972F4C8671}" srcOrd="0" destOrd="0" parTransId="{4AF90FC8-DDD2-4A83-AE1B-9F39D1DC636C}" sibTransId="{21162316-B183-4E65-B337-AC5EDE424D70}"/>
    <dgm:cxn modelId="{AA23FD98-E4C0-42B7-ACC5-AC246508C293}" type="presOf" srcId="{019D258D-E06B-4D67-A637-BF373F06E662}" destId="{CEB229EC-750D-4F35-93E6-56193B4BEA15}" srcOrd="0" destOrd="0" presId="urn:microsoft.com/office/officeart/2005/8/layout/process5"/>
    <dgm:cxn modelId="{78A67BA4-A72C-4CC5-9E1C-B3BEA7610059}" srcId="{41010EF3-8BC3-48BE-A903-28C8597380B8}" destId="{019D258D-E06B-4D67-A637-BF373F06E662}" srcOrd="1" destOrd="0" parTransId="{3E781E68-1C5C-492F-8A97-D2C95FC52159}" sibTransId="{D9C6B635-973E-4947-93AF-5EA57F4C9D64}"/>
    <dgm:cxn modelId="{1DAD90CE-9726-41CE-BCF2-FBF53E27CDA8}" type="presOf" srcId="{21162316-B183-4E65-B337-AC5EDE424D70}" destId="{CAB1FE0A-36DC-45F9-85D2-BB4463D875C5}" srcOrd="1" destOrd="0" presId="urn:microsoft.com/office/officeart/2005/8/layout/process5"/>
    <dgm:cxn modelId="{4EF5E7CE-BB1E-42E7-BF53-598888D76983}" type="presOf" srcId="{41010EF3-8BC3-48BE-A903-28C8597380B8}" destId="{B5D61030-9263-4AD8-A118-28116ED74F42}" srcOrd="0" destOrd="0" presId="urn:microsoft.com/office/officeart/2005/8/layout/process5"/>
    <dgm:cxn modelId="{3BDEB789-3014-4CC4-8FD6-F18DED28E521}" type="presParOf" srcId="{B5D61030-9263-4AD8-A118-28116ED74F42}" destId="{376D5096-5670-4BF8-9957-72CD72B9A22D}" srcOrd="0" destOrd="0" presId="urn:microsoft.com/office/officeart/2005/8/layout/process5"/>
    <dgm:cxn modelId="{06B23495-49EB-4732-8062-CF9F146135C4}" type="presParOf" srcId="{B5D61030-9263-4AD8-A118-28116ED74F42}" destId="{E8B232B2-5BE6-40C2-A90F-69E50F7D8A84}" srcOrd="1" destOrd="0" presId="urn:microsoft.com/office/officeart/2005/8/layout/process5"/>
    <dgm:cxn modelId="{6043BEA5-74B6-4094-B803-3B844970EAEE}" type="presParOf" srcId="{E8B232B2-5BE6-40C2-A90F-69E50F7D8A84}" destId="{CAB1FE0A-36DC-45F9-85D2-BB4463D875C5}" srcOrd="0" destOrd="0" presId="urn:microsoft.com/office/officeart/2005/8/layout/process5"/>
    <dgm:cxn modelId="{EFC0CBE9-4DA4-4EEA-BEFF-6247537D5AC3}" type="presParOf" srcId="{B5D61030-9263-4AD8-A118-28116ED74F42}" destId="{CEB229EC-750D-4F35-93E6-56193B4BEA15}" srcOrd="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010EF3-8BC3-48BE-A903-28C8597380B8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E05768-2A7F-4FB1-8489-39972F4C8671}">
      <dgm:prSet/>
      <dgm:spPr/>
      <dgm:t>
        <a:bodyPr/>
        <a:lstStyle/>
        <a:p>
          <a:r>
            <a:rPr lang="it-IT" b="1" dirty="0"/>
            <a:t>Illogicità di disfarsi di una sostanza che normalmente LPM acquista sul mercato</a:t>
          </a:r>
          <a:endParaRPr lang="en-US" dirty="0"/>
        </a:p>
      </dgm:t>
    </dgm:pt>
    <dgm:pt modelId="{4AF90FC8-DDD2-4A83-AE1B-9F39D1DC636C}" type="parTrans" cxnId="{2E5F126C-32A8-4CB0-A39A-234B049F875F}">
      <dgm:prSet/>
      <dgm:spPr/>
      <dgm:t>
        <a:bodyPr/>
        <a:lstStyle/>
        <a:p>
          <a:endParaRPr lang="en-US"/>
        </a:p>
      </dgm:t>
    </dgm:pt>
    <dgm:pt modelId="{21162316-B183-4E65-B337-AC5EDE424D70}" type="sibTrans" cxnId="{2E5F126C-32A8-4CB0-A39A-234B049F875F}">
      <dgm:prSet/>
      <dgm:spPr/>
      <dgm:t>
        <a:bodyPr/>
        <a:lstStyle/>
        <a:p>
          <a:endParaRPr lang="en-US"/>
        </a:p>
      </dgm:t>
    </dgm:pt>
    <dgm:pt modelId="{B5D61030-9263-4AD8-A118-28116ED74F42}" type="pres">
      <dgm:prSet presAssocID="{41010EF3-8BC3-48BE-A903-28C8597380B8}" presName="diagram" presStyleCnt="0">
        <dgm:presLayoutVars>
          <dgm:dir/>
          <dgm:resizeHandles val="exact"/>
        </dgm:presLayoutVars>
      </dgm:prSet>
      <dgm:spPr/>
    </dgm:pt>
    <dgm:pt modelId="{376D5096-5670-4BF8-9957-72CD72B9A22D}" type="pres">
      <dgm:prSet presAssocID="{09E05768-2A7F-4FB1-8489-39972F4C8671}" presName="node" presStyleLbl="node1" presStyleIdx="0" presStyleCnt="1" custLinFactNeighborX="-98104" custLinFactNeighborY="41987">
        <dgm:presLayoutVars>
          <dgm:bulletEnabled val="1"/>
        </dgm:presLayoutVars>
      </dgm:prSet>
      <dgm:spPr/>
    </dgm:pt>
  </dgm:ptLst>
  <dgm:cxnLst>
    <dgm:cxn modelId="{D1956E2B-8653-45E7-8310-D617F37D4E8A}" type="presOf" srcId="{09E05768-2A7F-4FB1-8489-39972F4C8671}" destId="{376D5096-5670-4BF8-9957-72CD72B9A22D}" srcOrd="0" destOrd="0" presId="urn:microsoft.com/office/officeart/2005/8/layout/process5"/>
    <dgm:cxn modelId="{2E5F126C-32A8-4CB0-A39A-234B049F875F}" srcId="{41010EF3-8BC3-48BE-A903-28C8597380B8}" destId="{09E05768-2A7F-4FB1-8489-39972F4C8671}" srcOrd="0" destOrd="0" parTransId="{4AF90FC8-DDD2-4A83-AE1B-9F39D1DC636C}" sibTransId="{21162316-B183-4E65-B337-AC5EDE424D70}"/>
    <dgm:cxn modelId="{4EF5E7CE-BB1E-42E7-BF53-598888D76983}" type="presOf" srcId="{41010EF3-8BC3-48BE-A903-28C8597380B8}" destId="{B5D61030-9263-4AD8-A118-28116ED74F42}" srcOrd="0" destOrd="0" presId="urn:microsoft.com/office/officeart/2005/8/layout/process5"/>
    <dgm:cxn modelId="{3BDEB789-3014-4CC4-8FD6-F18DED28E521}" type="presParOf" srcId="{B5D61030-9263-4AD8-A118-28116ED74F42}" destId="{376D5096-5670-4BF8-9957-72CD72B9A22D}" srcOrd="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D5096-5670-4BF8-9957-72CD72B9A22D}">
      <dsp:nvSpPr>
        <dsp:cNvPr id="0" name=""/>
        <dsp:cNvSpPr/>
      </dsp:nvSpPr>
      <dsp:spPr>
        <a:xfrm>
          <a:off x="325621" y="160"/>
          <a:ext cx="3443399" cy="2066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b="1" kern="1200" dirty="0"/>
            <a:t>Assurdità di gestire come un rifiuto un residuo di produzione che, nei fatti, è una materia prima</a:t>
          </a:r>
          <a:endParaRPr lang="en-US" sz="2300" kern="1200" dirty="0"/>
        </a:p>
      </dsp:txBody>
      <dsp:txXfrm>
        <a:off x="386133" y="60672"/>
        <a:ext cx="3322375" cy="1945015"/>
      </dsp:txXfrm>
    </dsp:sp>
    <dsp:sp modelId="{E8B232B2-5BE6-40C2-A90F-69E50F7D8A84}">
      <dsp:nvSpPr>
        <dsp:cNvPr id="0" name=""/>
        <dsp:cNvSpPr/>
      </dsp:nvSpPr>
      <dsp:spPr>
        <a:xfrm>
          <a:off x="4072039" y="606198"/>
          <a:ext cx="730000" cy="8539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4072039" y="776990"/>
        <a:ext cx="511000" cy="512378"/>
      </dsp:txXfrm>
    </dsp:sp>
    <dsp:sp modelId="{CEB229EC-750D-4F35-93E6-56193B4BEA15}">
      <dsp:nvSpPr>
        <dsp:cNvPr id="0" name=""/>
        <dsp:cNvSpPr/>
      </dsp:nvSpPr>
      <dsp:spPr>
        <a:xfrm>
          <a:off x="5146379" y="160"/>
          <a:ext cx="3443399" cy="20660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b="1" i="0" kern="1200" baseline="0"/>
            <a:t>In altri termini…..</a:t>
          </a:r>
          <a:endParaRPr lang="en-US" sz="2300" kern="1200"/>
        </a:p>
      </dsp:txBody>
      <dsp:txXfrm>
        <a:off x="5206891" y="60672"/>
        <a:ext cx="3322375" cy="1945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D5096-5670-4BF8-9957-72CD72B9A22D}">
      <dsp:nvSpPr>
        <dsp:cNvPr id="0" name=""/>
        <dsp:cNvSpPr/>
      </dsp:nvSpPr>
      <dsp:spPr>
        <a:xfrm>
          <a:off x="0" y="1807"/>
          <a:ext cx="3440920" cy="2064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b="1" kern="1200" dirty="0"/>
            <a:t>Illogicità di disfarsi di una sostanza che normalmente LPM acquista sul mercato</a:t>
          </a:r>
          <a:endParaRPr lang="en-US" sz="2500" kern="1200" dirty="0"/>
        </a:p>
      </dsp:txBody>
      <dsp:txXfrm>
        <a:off x="60469" y="62276"/>
        <a:ext cx="3319982" cy="19436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01506F10-36FC-AFEA-7DCA-98E72737DD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099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it-IT"/>
              <a:t>LPM.GROUP SpA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352E9FE-F125-630B-A028-938B753558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615" y="1"/>
            <a:ext cx="3076098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55B21-AD9E-4B0E-86F1-2E312A1213C5}" type="datetime4">
              <a:rPr lang="it-IT" smtClean="0"/>
              <a:t>26 maggio 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4DAA65-B5BF-383D-6C11-E044881ACD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851"/>
            <a:ext cx="3076099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88A6369-D5AF-C3E6-43A7-8DF8230A63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615" y="9721851"/>
            <a:ext cx="3076098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DA72F-D8A3-437C-B6D5-30E4DD1FABE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90354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3508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l">
              <a:defRPr sz="1200"/>
            </a:lvl1pPr>
          </a:lstStyle>
          <a:p>
            <a:r>
              <a:rPr lang="it-IT"/>
              <a:t>LPM.GROUP SpA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4" cy="513508"/>
          </a:xfrm>
          <a:prstGeom prst="rect">
            <a:avLst/>
          </a:prstGeom>
        </p:spPr>
        <p:txBody>
          <a:bodyPr vert="horz" lIns="94604" tIns="47302" rIns="94604" bIns="47302" rtlCol="0"/>
          <a:lstStyle>
            <a:lvl1pPr algn="r">
              <a:defRPr sz="1200"/>
            </a:lvl1pPr>
          </a:lstStyle>
          <a:p>
            <a:fld id="{BC057682-B2B7-4A0E-8B9C-C170A86C15A3}" type="datetime4">
              <a:rPr lang="it-IT" smtClean="0"/>
              <a:t>26 maggio 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04" tIns="47302" rIns="94604" bIns="47302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4604" tIns="47302" rIns="94604" bIns="47302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11"/>
            <a:ext cx="3076364" cy="513507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11"/>
            <a:ext cx="3076364" cy="513507"/>
          </a:xfrm>
          <a:prstGeom prst="rect">
            <a:avLst/>
          </a:prstGeom>
        </p:spPr>
        <p:txBody>
          <a:bodyPr vert="horz" lIns="94604" tIns="47302" rIns="94604" bIns="47302" rtlCol="0" anchor="b"/>
          <a:lstStyle>
            <a:lvl1pPr algn="r">
              <a:defRPr sz="1200"/>
            </a:lvl1pPr>
          </a:lstStyle>
          <a:p>
            <a:fld id="{A4536F4F-65C3-44E5-8B56-908E5267895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6175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981076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BE125-1B1A-08D2-FBD8-DAAF17914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3AC0F2-D61D-67B1-DCF8-D561B4DEE6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544DBE-210A-D0D6-3208-70AD9C238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2064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ED5A0-E2A0-DED7-4A80-8ECD95CD4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CE6406A-74D5-ED37-A1EC-EC60BE3AC5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59BE12A-03BF-2E0C-FD1C-BDD633BEA6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618134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92F76-2ACB-FAD0-1B65-C482BCB40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362D7FA-D1DF-449E-083B-F09C182F1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2C6952-D61C-2FAC-76BF-C77F4CEB32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60454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A3261-F41D-51B9-83D5-07B9CC383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688DD35-8F9B-DD59-5266-BD4CBC507A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492A72D-46D6-B008-D374-3326E217B2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1835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16EDA-0A02-C439-4DC5-2BA35F970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3090C21-D233-E165-66A9-F6C77F0035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A51A8F6-C141-EA9B-29A9-FF0BFBB453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5494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94166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7C452-95B4-4CC9-CA88-83BD13D0F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D527FC-50E8-6254-716D-5E77FC56B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6C58C0C-7549-55AD-8176-DCE829B44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95344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384E9-2326-A40E-B377-D29DBE8C9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49B01D1-B6A0-CE56-0F0D-7B462B0C2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255E4C4-9071-79F6-5DA5-D067EF083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97114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41904-6AFD-36DB-AE17-1A232FB97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CB0BEB-4389-7ECB-5873-880AB7C2EF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41BAA3-113F-E648-1A35-32942EA51C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4687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DBA39F-EA7D-AE1B-AB10-85B81A2A1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DFAAAC7-A617-7580-7568-749DBB3561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2510A2-0FEA-A135-4135-EDA72913B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7543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F8AF2-F7C5-794A-8EAD-EE98A97F7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2D796F5-3FD8-65CB-0E71-20C668C22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A61FC24-222D-8969-C5D8-60CE93BB05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9407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67071-3530-7CDF-B0EB-7E2BB395A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512E44-40EE-E997-ED45-49DB0AD4BE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AB1295-BF17-E830-E5A6-04005823BC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57327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927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833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3029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9020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6866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1588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9876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443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Pagina AD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numero diapositiva 1">
            <a:extLst>
              <a:ext uri="{FF2B5EF4-FFF2-40B4-BE49-F238E27FC236}">
                <a16:creationId xmlns:a16="http://schemas.microsoft.com/office/drawing/2014/main" id="{4B9597BC-E78F-4BAE-8F3F-6437F468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427" y="6449946"/>
            <a:ext cx="2743200" cy="301756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fld id="{5F657190-7094-4F1E-B9F8-C9692FE189A9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testo 19">
            <a:extLst>
              <a:ext uri="{FF2B5EF4-FFF2-40B4-BE49-F238E27FC236}">
                <a16:creationId xmlns:a16="http://schemas.microsoft.com/office/drawing/2014/main" id="{CADAB3EC-D092-4AD6-AA7C-C0448ADD01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9432" y="482601"/>
            <a:ext cx="4733925" cy="275717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>
            <a:lvl1pPr marL="0" indent="0">
              <a:buNone/>
              <a:defRPr lang="it-IT" sz="1600" b="1" dirty="0" smtClean="0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pPr marL="0" lvl="0"/>
            <a:r>
              <a:rPr lang="it-IT"/>
              <a:t>Titolo pagina</a:t>
            </a:r>
          </a:p>
        </p:txBody>
      </p:sp>
      <p:sp>
        <p:nvSpPr>
          <p:cNvPr id="15" name="Segnaposto testo 19">
            <a:extLst>
              <a:ext uri="{FF2B5EF4-FFF2-40B4-BE49-F238E27FC236}">
                <a16:creationId xmlns:a16="http://schemas.microsoft.com/office/drawing/2014/main" id="{ED9F3780-D6B9-4B57-A211-00F0A422BA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9432" y="243822"/>
            <a:ext cx="4733925" cy="206851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>
            <a:lvl1pPr marL="0" indent="0">
              <a:buNone/>
              <a:defRPr lang="it-IT" sz="1200" b="0" dirty="0" smtClean="0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pPr marL="0" lvl="0"/>
            <a:r>
              <a:rPr lang="it-IT"/>
              <a:t>Titolo pagina</a:t>
            </a:r>
          </a:p>
        </p:txBody>
      </p:sp>
      <p:sp>
        <p:nvSpPr>
          <p:cNvPr id="17" name="Segnaposto data 16">
            <a:extLst>
              <a:ext uri="{FF2B5EF4-FFF2-40B4-BE49-F238E27FC236}">
                <a16:creationId xmlns:a16="http://schemas.microsoft.com/office/drawing/2014/main" id="{1930DB23-7735-4A29-B434-7E13958B9F5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89408" y="6418272"/>
            <a:ext cx="2743200" cy="365125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endParaRPr lang="it-IT"/>
          </a:p>
        </p:txBody>
      </p:sp>
      <p:sp>
        <p:nvSpPr>
          <p:cNvPr id="18" name="Segnaposto piè di pagina 17">
            <a:extLst>
              <a:ext uri="{FF2B5EF4-FFF2-40B4-BE49-F238E27FC236}">
                <a16:creationId xmlns:a16="http://schemas.microsoft.com/office/drawing/2014/main" id="{5B3400DB-F0A9-4080-B0F8-882E2841A7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125208" y="6418272"/>
            <a:ext cx="4114800" cy="365125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endParaRPr lang="it-IT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3CDC0792-37CE-4C76-A12F-B68B31BB8C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8315" y="981078"/>
            <a:ext cx="4755044" cy="1349728"/>
          </a:xfrm>
        </p:spPr>
        <p:txBody>
          <a:bodyPr lIns="0" tIns="0" rIns="0" bIns="0">
            <a:spAutoFit/>
          </a:bodyPr>
          <a:lstStyle>
            <a:lvl1pPr algn="just">
              <a:defRPr sz="120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algn="just">
              <a:defRPr sz="1200">
                <a:solidFill>
                  <a:schemeClr val="accent1"/>
                </a:solidFill>
                <a:latin typeface="Calibri" panose="020F0502020204030204" pitchFamily="34" charset="0"/>
              </a:defRPr>
            </a:lvl2pPr>
            <a:lvl3pPr algn="just">
              <a:defRPr sz="1200">
                <a:solidFill>
                  <a:schemeClr val="accent1"/>
                </a:solidFill>
                <a:latin typeface="Calibri" panose="020F0502020204030204" pitchFamily="34" charset="0"/>
              </a:defRPr>
            </a:lvl3pPr>
            <a:lvl4pPr algn="just">
              <a:defRPr sz="1200">
                <a:solidFill>
                  <a:schemeClr val="accent1"/>
                </a:solidFill>
                <a:latin typeface="Calibri" panose="020F0502020204030204" pitchFamily="34" charset="0"/>
              </a:defRPr>
            </a:lvl4pPr>
            <a:lvl5pPr algn="just">
              <a:defRPr sz="1200">
                <a:solidFill>
                  <a:schemeClr val="accent1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6" name="Segnaposto testo 2">
            <a:extLst>
              <a:ext uri="{FF2B5EF4-FFF2-40B4-BE49-F238E27FC236}">
                <a16:creationId xmlns:a16="http://schemas.microsoft.com/office/drawing/2014/main" id="{BFF12C15-27C3-469F-ADDD-75FA27B59842}"/>
              </a:ext>
            </a:extLst>
          </p:cNvPr>
          <p:cNvSpPr txBox="1">
            <a:spLocks/>
          </p:cNvSpPr>
          <p:nvPr userDrawn="1"/>
        </p:nvSpPr>
        <p:spPr>
          <a:xfrm>
            <a:off x="8605377" y="116125"/>
            <a:ext cx="3244980" cy="15234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600" b="1" kern="1200" dirty="0" smtClean="0">
                <a:solidFill>
                  <a:srgbClr val="404040"/>
                </a:solidFill>
                <a:latin typeface="Helvetica" panose="020B0604020202020204" pitchFamily="34" charset="0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t-IT" sz="1100" b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Bozza preliminare per la discussione</a:t>
            </a:r>
          </a:p>
        </p:txBody>
      </p:sp>
    </p:spTree>
    <p:extLst>
      <p:ext uri="{BB962C8B-B14F-4D97-AF65-F5344CB8AC3E}">
        <p14:creationId xmlns:p14="http://schemas.microsoft.com/office/powerpoint/2010/main" val="1112206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nizio Sezione AD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testo 19">
            <a:extLst>
              <a:ext uri="{FF2B5EF4-FFF2-40B4-BE49-F238E27FC236}">
                <a16:creationId xmlns:a16="http://schemas.microsoft.com/office/drawing/2014/main" id="{84605874-932C-4CE0-8677-BEF3D8700D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6220" y="2303557"/>
            <a:ext cx="4733925" cy="413639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>
            <a:lvl1pPr marL="0" indent="0">
              <a:buNone/>
              <a:defRPr lang="it-IT" sz="2400" b="1" dirty="0" smtClean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marL="0" lvl="0"/>
            <a:r>
              <a:rPr lang="it-IT"/>
              <a:t>Titolo sezione</a:t>
            </a:r>
          </a:p>
        </p:txBody>
      </p:sp>
      <p:sp>
        <p:nvSpPr>
          <p:cNvPr id="16" name="Segnaposto numero diapositiva 1">
            <a:extLst>
              <a:ext uri="{FF2B5EF4-FFF2-40B4-BE49-F238E27FC236}">
                <a16:creationId xmlns:a16="http://schemas.microsoft.com/office/drawing/2014/main" id="{F61615A5-AB37-4326-AA61-91660F617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9427" y="6449946"/>
            <a:ext cx="2743200" cy="301756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fld id="{5F657190-7094-4F1E-B9F8-C9692FE189A9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Segnaposto data 16">
            <a:extLst>
              <a:ext uri="{FF2B5EF4-FFF2-40B4-BE49-F238E27FC236}">
                <a16:creationId xmlns:a16="http://schemas.microsoft.com/office/drawing/2014/main" id="{2630070D-31EF-4C5B-B914-0A73D00DB12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89408" y="6418272"/>
            <a:ext cx="2743200" cy="365125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endParaRPr lang="it-IT"/>
          </a:p>
        </p:txBody>
      </p:sp>
      <p:sp>
        <p:nvSpPr>
          <p:cNvPr id="18" name="Segnaposto piè di pagina 17">
            <a:extLst>
              <a:ext uri="{FF2B5EF4-FFF2-40B4-BE49-F238E27FC236}">
                <a16:creationId xmlns:a16="http://schemas.microsoft.com/office/drawing/2014/main" id="{C57106AE-B7BC-4A7B-8B0C-23E1841FEA2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125208" y="6418272"/>
            <a:ext cx="4114800" cy="365125"/>
          </a:xfrm>
        </p:spPr>
        <p:txBody>
          <a:bodyPr/>
          <a:lstStyle>
            <a:lvl1pPr>
              <a:defRPr sz="1051">
                <a:solidFill>
                  <a:srgbClr val="404040"/>
                </a:solidFill>
                <a:latin typeface="Calibri" panose="020F0502020204030204" pitchFamily="34" charset="0"/>
              </a:defRPr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61946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279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792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50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8675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8426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4949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061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9920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F657190-7094-4F1E-B9F8-C9692FE189A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168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image" Target="../media/image10.jpeg"/><Relationship Id="rId10" Type="http://schemas.openxmlformats.org/officeDocument/2006/relationships/diagramData" Target="../diagrams/data2.xml"/><Relationship Id="rId4" Type="http://schemas.openxmlformats.org/officeDocument/2006/relationships/image" Target="../media/image9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olo 18">
            <a:extLst>
              <a:ext uri="{FF2B5EF4-FFF2-40B4-BE49-F238E27FC236}">
                <a16:creationId xmlns:a16="http://schemas.microsoft.com/office/drawing/2014/main" id="{3E5F850C-B229-C492-47D8-1931F0510DF7}"/>
              </a:ext>
            </a:extLst>
          </p:cNvPr>
          <p:cNvSpPr txBox="1">
            <a:spLocks/>
          </p:cNvSpPr>
          <p:nvPr/>
        </p:nvSpPr>
        <p:spPr>
          <a:xfrm>
            <a:off x="4607253" y="5794388"/>
            <a:ext cx="315732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28/05/2026</a:t>
            </a:r>
          </a:p>
        </p:txBody>
      </p:sp>
      <p:sp>
        <p:nvSpPr>
          <p:cNvPr id="6" name="Titolo 18">
            <a:extLst>
              <a:ext uri="{FF2B5EF4-FFF2-40B4-BE49-F238E27FC236}">
                <a16:creationId xmlns:a16="http://schemas.microsoft.com/office/drawing/2014/main" id="{ECFFF0D0-A7A3-768E-DF0B-125649EC6B5D}"/>
              </a:ext>
            </a:extLst>
          </p:cNvPr>
          <p:cNvSpPr txBox="1">
            <a:spLocks/>
          </p:cNvSpPr>
          <p:nvPr/>
        </p:nvSpPr>
        <p:spPr>
          <a:xfrm>
            <a:off x="932688" y="5163889"/>
            <a:ext cx="1050645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L’ESPERIENZA SOTTOPRODOTTO IN LPM.GROUP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0B4409F6-1FF9-0F11-6914-076CCC2EDA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10" t="8262" r="5904" b="7388"/>
          <a:stretch>
            <a:fillRect/>
          </a:stretch>
        </p:blipFill>
        <p:spPr bwMode="auto">
          <a:xfrm>
            <a:off x="3874976" y="161068"/>
            <a:ext cx="4162119" cy="50028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97471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CD2CF-E221-AD51-008B-B0456D6FB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macchina, schermata, ingegneria&#10;&#10;Descrizione generata automaticamente">
            <a:extLst>
              <a:ext uri="{FF2B5EF4-FFF2-40B4-BE49-F238E27FC236}">
                <a16:creationId xmlns:a16="http://schemas.microsoft.com/office/drawing/2014/main" id="{C6AF81A3-01A3-A4BF-2D34-B8CAE0A62B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9564" r="36172" b="9897"/>
          <a:stretch/>
        </p:blipFill>
        <p:spPr bwMode="auto">
          <a:xfrm>
            <a:off x="8113502" y="3918158"/>
            <a:ext cx="3504308" cy="2573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magine 4" descr="Ridea, produzione sempre più Green e massima attenzione all ...">
            <a:extLst>
              <a:ext uri="{FF2B5EF4-FFF2-40B4-BE49-F238E27FC236}">
                <a16:creationId xmlns:a16="http://schemas.microsoft.com/office/drawing/2014/main" id="{A301D999-A027-93D9-1A64-C3B8DC92FD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496" y="1410912"/>
            <a:ext cx="3630321" cy="20670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6E5800E1-3793-32DB-525E-72A14F985888}"/>
              </a:ext>
            </a:extLst>
          </p:cNvPr>
          <p:cNvCxnSpPr>
            <a:cxnSpLocks/>
          </p:cNvCxnSpPr>
          <p:nvPr/>
        </p:nvCxnSpPr>
        <p:spPr>
          <a:xfrm>
            <a:off x="5319661" y="2424882"/>
            <a:ext cx="776339" cy="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7BEDD45C-CA71-98D9-A848-20C6E5720C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13" name="Titolo 18">
            <a:extLst>
              <a:ext uri="{FF2B5EF4-FFF2-40B4-BE49-F238E27FC236}">
                <a16:creationId xmlns:a16="http://schemas.microsoft.com/office/drawing/2014/main" id="{BA4AA7ED-7E9B-1586-F468-0D55F4BD6FA1}"/>
              </a:ext>
            </a:extLst>
          </p:cNvPr>
          <p:cNvSpPr txBox="1">
            <a:spLocks/>
          </p:cNvSpPr>
          <p:nvPr/>
        </p:nvSpPr>
        <p:spPr>
          <a:xfrm>
            <a:off x="1702051" y="309921"/>
            <a:ext cx="10660637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SPEZZONI DI ALLUMINIO: MODALITA’ di UTILIZZO </a:t>
            </a:r>
          </a:p>
        </p:txBody>
      </p:sp>
      <p:sp>
        <p:nvSpPr>
          <p:cNvPr id="14" name="Titolo 18">
            <a:extLst>
              <a:ext uri="{FF2B5EF4-FFF2-40B4-BE49-F238E27FC236}">
                <a16:creationId xmlns:a16="http://schemas.microsoft.com/office/drawing/2014/main" id="{E2E70D60-519E-1493-AEC4-1287EF577F53}"/>
              </a:ext>
            </a:extLst>
          </p:cNvPr>
          <p:cNvSpPr txBox="1">
            <a:spLocks/>
          </p:cNvSpPr>
          <p:nvPr/>
        </p:nvSpPr>
        <p:spPr>
          <a:xfrm>
            <a:off x="2003709" y="798226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(art. 184-bis, comma 1 lettera c) del </a:t>
            </a:r>
            <a:r>
              <a:rPr lang="it-IT" sz="2000" b="1" dirty="0" err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D.Lgs</a:t>
            </a: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 152/2006)</a:t>
            </a:r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11EF3CF6-CA4D-E5C8-9372-CB8AD9BA8270}"/>
              </a:ext>
            </a:extLst>
          </p:cNvPr>
          <p:cNvSpPr txBox="1">
            <a:spLocks/>
          </p:cNvSpPr>
          <p:nvPr/>
        </p:nvSpPr>
        <p:spPr>
          <a:xfrm>
            <a:off x="141163" y="2189622"/>
            <a:ext cx="4164644" cy="93160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Necessità di procedere con trattamenti ascrivibili alla normale pratica industriale</a:t>
            </a:r>
          </a:p>
        </p:txBody>
      </p:sp>
      <p:sp>
        <p:nvSpPr>
          <p:cNvPr id="18" name="Segnaposto testo 14">
            <a:extLst>
              <a:ext uri="{FF2B5EF4-FFF2-40B4-BE49-F238E27FC236}">
                <a16:creationId xmlns:a16="http://schemas.microsoft.com/office/drawing/2014/main" id="{2FB6A06A-7134-B8BB-6ADB-9009DEED198D}"/>
              </a:ext>
            </a:extLst>
          </p:cNvPr>
          <p:cNvSpPr txBox="1">
            <a:spLocks/>
          </p:cNvSpPr>
          <p:nvPr/>
        </p:nvSpPr>
        <p:spPr>
          <a:xfrm>
            <a:off x="6012970" y="2286859"/>
            <a:ext cx="1591941" cy="31515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r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Fusione</a:t>
            </a:r>
            <a:endParaRPr lang="it-IT" sz="18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20" name="Segnaposto testo 14">
            <a:extLst>
              <a:ext uri="{FF2B5EF4-FFF2-40B4-BE49-F238E27FC236}">
                <a16:creationId xmlns:a16="http://schemas.microsoft.com/office/drawing/2014/main" id="{BF6C2A72-E285-FB43-2A7C-789C174343D9}"/>
              </a:ext>
            </a:extLst>
          </p:cNvPr>
          <p:cNvSpPr txBox="1">
            <a:spLocks/>
          </p:cNvSpPr>
          <p:nvPr/>
        </p:nvSpPr>
        <p:spPr>
          <a:xfrm>
            <a:off x="6096000" y="5004119"/>
            <a:ext cx="1873562" cy="31515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r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Estrusione</a:t>
            </a:r>
            <a:endParaRPr lang="it-IT" sz="18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C074536-D0AF-C3D9-4FB6-00C65BE174E0}"/>
              </a:ext>
            </a:extLst>
          </p:cNvPr>
          <p:cNvCxnSpPr>
            <a:cxnSpLocks/>
          </p:cNvCxnSpPr>
          <p:nvPr/>
        </p:nvCxnSpPr>
        <p:spPr>
          <a:xfrm>
            <a:off x="5319661" y="2445670"/>
            <a:ext cx="0" cy="2599112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9297AB23-E78E-E846-D3E4-4B0191F09F58}"/>
              </a:ext>
            </a:extLst>
          </p:cNvPr>
          <p:cNvCxnSpPr>
            <a:cxnSpLocks/>
          </p:cNvCxnSpPr>
          <p:nvPr/>
        </p:nvCxnSpPr>
        <p:spPr>
          <a:xfrm>
            <a:off x="4677848" y="5025507"/>
            <a:ext cx="60032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>
            <a:extLst>
              <a:ext uri="{FF2B5EF4-FFF2-40B4-BE49-F238E27FC236}">
                <a16:creationId xmlns:a16="http://schemas.microsoft.com/office/drawing/2014/main" id="{4E2EE3D8-D68A-61C5-DE56-CC6194F9A024}"/>
              </a:ext>
            </a:extLst>
          </p:cNvPr>
          <p:cNvCxnSpPr>
            <a:cxnSpLocks/>
          </p:cNvCxnSpPr>
          <p:nvPr/>
        </p:nvCxnSpPr>
        <p:spPr>
          <a:xfrm>
            <a:off x="7159325" y="2743697"/>
            <a:ext cx="0" cy="2115979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egnaposto testo 14">
            <a:extLst>
              <a:ext uri="{FF2B5EF4-FFF2-40B4-BE49-F238E27FC236}">
                <a16:creationId xmlns:a16="http://schemas.microsoft.com/office/drawing/2014/main" id="{FB529370-2AF6-F502-6FA7-2BA19ADA1390}"/>
              </a:ext>
            </a:extLst>
          </p:cNvPr>
          <p:cNvSpPr txBox="1">
            <a:spLocks/>
          </p:cNvSpPr>
          <p:nvPr/>
        </p:nvSpPr>
        <p:spPr>
          <a:xfrm>
            <a:off x="1522114" y="6447902"/>
            <a:ext cx="1402741" cy="2729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12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Sottoprodotto</a:t>
            </a:r>
            <a:endParaRPr lang="it-IT" sz="12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2" name="Segnaposto testo 14">
            <a:extLst>
              <a:ext uri="{FF2B5EF4-FFF2-40B4-BE49-F238E27FC236}">
                <a16:creationId xmlns:a16="http://schemas.microsoft.com/office/drawing/2014/main" id="{7E3C3EEB-2780-8CA8-9F44-BFA40816CF48}"/>
              </a:ext>
            </a:extLst>
          </p:cNvPr>
          <p:cNvSpPr txBox="1">
            <a:spLocks/>
          </p:cNvSpPr>
          <p:nvPr/>
        </p:nvSpPr>
        <p:spPr>
          <a:xfrm>
            <a:off x="9290735" y="3429000"/>
            <a:ext cx="913170" cy="2729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1200" dirty="0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Billette</a:t>
            </a:r>
            <a:endParaRPr lang="it-IT" sz="12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3" name="Segnaposto testo 14">
            <a:extLst>
              <a:ext uri="{FF2B5EF4-FFF2-40B4-BE49-F238E27FC236}">
                <a16:creationId xmlns:a16="http://schemas.microsoft.com/office/drawing/2014/main" id="{BD843C41-E4B3-092E-9DC9-73E6A45EC702}"/>
              </a:ext>
            </a:extLst>
          </p:cNvPr>
          <p:cNvSpPr txBox="1">
            <a:spLocks/>
          </p:cNvSpPr>
          <p:nvPr/>
        </p:nvSpPr>
        <p:spPr>
          <a:xfrm>
            <a:off x="9483655" y="6447902"/>
            <a:ext cx="913170" cy="2729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1200" dirty="0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Profili</a:t>
            </a:r>
            <a:endParaRPr lang="it-IT" sz="12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1" name="Immagine 40" descr="Immagine che contiene schermata, Software per la grafica, testo&#10;&#10;Il contenuto generato dall'IA potrebbe non essere corretto.">
            <a:extLst>
              <a:ext uri="{FF2B5EF4-FFF2-40B4-BE49-F238E27FC236}">
                <a16:creationId xmlns:a16="http://schemas.microsoft.com/office/drawing/2014/main" id="{42CF3E7F-27EF-F5F3-EDF3-C2DD1824A0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850" t="19629" r="18829" b="10794"/>
          <a:stretch>
            <a:fillRect/>
          </a:stretch>
        </p:blipFill>
        <p:spPr bwMode="auto">
          <a:xfrm>
            <a:off x="201503" y="3565480"/>
            <a:ext cx="4476345" cy="29645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3" name="Rettangolo con angoli arrotondati 42">
            <a:extLst>
              <a:ext uri="{FF2B5EF4-FFF2-40B4-BE49-F238E27FC236}">
                <a16:creationId xmlns:a16="http://schemas.microsoft.com/office/drawing/2014/main" id="{2A02EB6A-36A5-4A50-889B-666242284C5E}"/>
              </a:ext>
            </a:extLst>
          </p:cNvPr>
          <p:cNvSpPr/>
          <p:nvPr/>
        </p:nvSpPr>
        <p:spPr>
          <a:xfrm>
            <a:off x="5008678" y="5594569"/>
            <a:ext cx="2773993" cy="953930"/>
          </a:xfrm>
          <a:prstGeom prst="roundRect">
            <a:avLst/>
          </a:prstGeom>
          <a:solidFill>
            <a:srgbClr val="FFE18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</a:rPr>
              <a:t>Ridiamo forma alla materia prima</a:t>
            </a:r>
          </a:p>
        </p:txBody>
      </p:sp>
    </p:spTree>
    <p:extLst>
      <p:ext uri="{BB962C8B-B14F-4D97-AF65-F5344CB8AC3E}">
        <p14:creationId xmlns:p14="http://schemas.microsoft.com/office/powerpoint/2010/main" val="3065390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E6981-504D-5E5C-89B3-8B29552B2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F1B04B50-49D1-6B4E-F29B-1B508FB45B92}"/>
              </a:ext>
            </a:extLst>
          </p:cNvPr>
          <p:cNvSpPr txBox="1">
            <a:spLocks/>
          </p:cNvSpPr>
          <p:nvPr/>
        </p:nvSpPr>
        <p:spPr>
          <a:xfrm>
            <a:off x="778764" y="4799027"/>
            <a:ext cx="4745736" cy="138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just">
              <a:lnSpc>
                <a:spcPct val="150000"/>
              </a:lnSpc>
              <a:spcAft>
                <a:spcPts val="20"/>
              </a:spcAft>
            </a:pPr>
            <a:endParaRPr lang="it-IT" sz="1800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50" indent="-6350" algn="just">
              <a:lnSpc>
                <a:spcPct val="150000"/>
              </a:lnSpc>
              <a:spcAft>
                <a:spcPts val="20"/>
              </a:spcAft>
            </a:pPr>
            <a:endParaRPr lang="it-IT" sz="1800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magine 3" descr="Immagine che contiene testo, schermata, Carattere, Sito Web&#10;&#10;Descrizione generata automaticamente">
            <a:extLst>
              <a:ext uri="{FF2B5EF4-FFF2-40B4-BE49-F238E27FC236}">
                <a16:creationId xmlns:a16="http://schemas.microsoft.com/office/drawing/2014/main" id="{E0B13A27-3FE0-0349-C4A2-B411C07564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810" y="1459096"/>
            <a:ext cx="4466734" cy="4927795"/>
          </a:xfrm>
          <a:prstGeom prst="rect">
            <a:avLst/>
          </a:prstGeom>
        </p:spPr>
      </p:pic>
      <p:pic>
        <p:nvPicPr>
          <p:cNvPr id="7" name="Immagine 6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3B674E6C-6A0E-8D5D-F70E-C201ABD1D4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8" name="Titolo 18">
            <a:extLst>
              <a:ext uri="{FF2B5EF4-FFF2-40B4-BE49-F238E27FC236}">
                <a16:creationId xmlns:a16="http://schemas.microsoft.com/office/drawing/2014/main" id="{FB403A83-7C61-DA13-4CB0-F2126AF74145}"/>
              </a:ext>
            </a:extLst>
          </p:cNvPr>
          <p:cNvSpPr txBox="1">
            <a:spLocks/>
          </p:cNvSpPr>
          <p:nvPr/>
        </p:nvSpPr>
        <p:spPr>
          <a:xfrm>
            <a:off x="2058904" y="291999"/>
            <a:ext cx="935113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SPEZZONI DI ALLUMINIO: UTILIZZO LEGALE </a:t>
            </a:r>
          </a:p>
        </p:txBody>
      </p:sp>
      <p:sp>
        <p:nvSpPr>
          <p:cNvPr id="9" name="Titolo 18">
            <a:extLst>
              <a:ext uri="{FF2B5EF4-FFF2-40B4-BE49-F238E27FC236}">
                <a16:creationId xmlns:a16="http://schemas.microsoft.com/office/drawing/2014/main" id="{017886C2-3938-3927-64EF-C299125CCF55}"/>
              </a:ext>
            </a:extLst>
          </p:cNvPr>
          <p:cNvSpPr txBox="1">
            <a:spLocks/>
          </p:cNvSpPr>
          <p:nvPr/>
        </p:nvSpPr>
        <p:spPr>
          <a:xfrm>
            <a:off x="2096644" y="736943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(art. 184-bis, comma 1 lettera d) del </a:t>
            </a:r>
            <a:r>
              <a:rPr lang="it-IT" sz="2000" b="1" dirty="0" err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D.Lgs</a:t>
            </a: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 152/2006)</a:t>
            </a:r>
          </a:p>
        </p:txBody>
      </p:sp>
      <p:sp>
        <p:nvSpPr>
          <p:cNvPr id="10" name="object 21">
            <a:extLst>
              <a:ext uri="{FF2B5EF4-FFF2-40B4-BE49-F238E27FC236}">
                <a16:creationId xmlns:a16="http://schemas.microsoft.com/office/drawing/2014/main" id="{D7C1F6DF-0D44-3740-9F9D-ECCE9A47E832}"/>
              </a:ext>
            </a:extLst>
          </p:cNvPr>
          <p:cNvSpPr txBox="1"/>
          <p:nvPr/>
        </p:nvSpPr>
        <p:spPr>
          <a:xfrm>
            <a:off x="343313" y="2213704"/>
            <a:ext cx="5901397" cy="42780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09880" algn="ctr">
              <a:buClr>
                <a:srgbClr val="FFFFFF"/>
              </a:buClr>
              <a:tabLst>
                <a:tab pos="905510" algn="l"/>
              </a:tabLst>
            </a:pPr>
            <a:r>
              <a:rPr lang="it-IT" sz="3000" b="1" spc="-5" dirty="0">
                <a:solidFill>
                  <a:schemeClr val="accent1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LEGALITA’ DELL’ULTERIORE UTILIZZO</a:t>
            </a:r>
          </a:p>
          <a:p>
            <a:pPr marL="12700">
              <a:lnSpc>
                <a:spcPct val="100000"/>
              </a:lnSpc>
            </a:pPr>
            <a:endParaRPr lang="it-IT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700" algn="just">
              <a:lnSpc>
                <a:spcPct val="100000"/>
              </a:lnSpc>
              <a:buSzPct val="105000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Gli spezzoni sono costituiti da lega di alluminio 6060 (EN AW 6060 </a:t>
            </a:r>
            <a:r>
              <a:rPr lang="it-IT" sz="2000" b="1" spc="-25" dirty="0" err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AlMgSi</a:t>
            </a: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al pari: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 profili acquistati da LPM per il proprio ciclo produttivo;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delle billette risultanti dal processo di fusione;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dei profili nuovamente estrusi post fusione.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endParaRPr lang="it-IT" sz="2000"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endParaRPr lang="it-IT" sz="2000"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endParaRPr lang="it-IT" sz="2000"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700" algn="just">
              <a:lnSpc>
                <a:spcPct val="100000"/>
              </a:lnSpc>
              <a:buSzPct val="105000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 sono nocivi né per la salute, né per l’ambiente.</a:t>
            </a:r>
          </a:p>
        </p:txBody>
      </p:sp>
      <p:sp>
        <p:nvSpPr>
          <p:cNvPr id="11" name="Segnaposto testo 14">
            <a:extLst>
              <a:ext uri="{FF2B5EF4-FFF2-40B4-BE49-F238E27FC236}">
                <a16:creationId xmlns:a16="http://schemas.microsoft.com/office/drawing/2014/main" id="{4342186F-663E-6EBD-4529-90BF3034AE0B}"/>
              </a:ext>
            </a:extLst>
          </p:cNvPr>
          <p:cNvSpPr txBox="1">
            <a:spLocks/>
          </p:cNvSpPr>
          <p:nvPr/>
        </p:nvSpPr>
        <p:spPr>
          <a:xfrm>
            <a:off x="8122677" y="6386891"/>
            <a:ext cx="2437000" cy="2729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1200" dirty="0">
                <a:solidFill>
                  <a:srgbClr val="000000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Scheda tecnica alluminio</a:t>
            </a:r>
            <a:endParaRPr lang="it-IT" sz="120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F8BE0642-09A8-A9F6-87E3-5CCB7D0B3C6A}"/>
              </a:ext>
            </a:extLst>
          </p:cNvPr>
          <p:cNvCxnSpPr>
            <a:cxnSpLocks/>
          </p:cNvCxnSpPr>
          <p:nvPr/>
        </p:nvCxnSpPr>
        <p:spPr>
          <a:xfrm>
            <a:off x="3151632" y="5260369"/>
            <a:ext cx="0" cy="8219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226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CC137-5716-88DD-7461-6756307AB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egnaposto testo 14">
            <a:extLst>
              <a:ext uri="{FF2B5EF4-FFF2-40B4-BE49-F238E27FC236}">
                <a16:creationId xmlns:a16="http://schemas.microsoft.com/office/drawing/2014/main" id="{2B1E46DC-46D5-FEA6-8139-E37C2FA5C453}"/>
              </a:ext>
            </a:extLst>
          </p:cNvPr>
          <p:cNvSpPr txBox="1">
            <a:spLocks/>
          </p:cNvSpPr>
          <p:nvPr/>
        </p:nvSpPr>
        <p:spPr>
          <a:xfrm>
            <a:off x="628901" y="1491985"/>
            <a:ext cx="5084788" cy="5170646"/>
          </a:xfrm>
          <a:prstGeom prst="rect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it-IT" sz="2400" dirty="0">
                <a:solidFill>
                  <a:schemeClr val="accent5">
                    <a:lumMod val="10000"/>
                  </a:schemeClr>
                </a:solidFill>
                <a:latin typeface="Aptos" panose="020B0004020202020204" pitchFamily="34" charset="0"/>
              </a:rPr>
              <a:t>Motivazioni LPM sulla scelta  dell’iter  Regionale:</a:t>
            </a:r>
          </a:p>
          <a:p>
            <a:pPr algn="l"/>
            <a:endParaRPr lang="it-IT" sz="2400" dirty="0">
              <a:solidFill>
                <a:schemeClr val="accent5">
                  <a:lumMod val="10000"/>
                </a:schemeClr>
              </a:solidFill>
              <a:latin typeface="Aptos" panose="020B00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rgbClr val="0077C8"/>
                </a:solidFill>
                <a:latin typeface="Aptos" panose="020B0004020202020204" pitchFamily="34" charset="0"/>
              </a:rPr>
              <a:t>Analisi approfondita</a:t>
            </a:r>
            <a:endParaRPr lang="it-IT" sz="2400" dirty="0">
              <a:solidFill>
                <a:srgbClr val="0077C8"/>
              </a:solidFill>
              <a:latin typeface="Aptos" panose="020B0004020202020204" pitchFamily="34" charset="0"/>
            </a:endParaRPr>
          </a:p>
          <a:p>
            <a:pPr marL="263525" indent="-263525" algn="just"/>
            <a:r>
              <a:rPr lang="it-IT" sz="2400" dirty="0">
                <a:solidFill>
                  <a:srgbClr val="0077C8"/>
                </a:solidFill>
                <a:latin typeface="Aptos" panose="020B0004020202020204" pitchFamily="34" charset="0"/>
              </a:rPr>
              <a:t>	delle analisi e valutazioni fatte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rgbClr val="0077C8"/>
                </a:solidFill>
                <a:latin typeface="Aptos" panose="020B0004020202020204" pitchFamily="34" charset="0"/>
              </a:rPr>
              <a:t>Documentabilità</a:t>
            </a:r>
            <a:endParaRPr lang="it-IT" sz="2400" dirty="0">
              <a:solidFill>
                <a:srgbClr val="0077C8"/>
              </a:solidFill>
              <a:latin typeface="Aptos" panose="020B0004020202020204" pitchFamily="34" charset="0"/>
            </a:endParaRPr>
          </a:p>
          <a:p>
            <a:pPr marL="263525" indent="-263525" algn="just"/>
            <a:r>
              <a:rPr lang="it-IT" sz="2400" dirty="0">
                <a:solidFill>
                  <a:srgbClr val="0077C8"/>
                </a:solidFill>
                <a:latin typeface="Aptos" panose="020B0004020202020204" pitchFamily="34" charset="0"/>
              </a:rPr>
              <a:t>	delle analisi e valutazioni fatte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2400" u="sng" dirty="0">
                <a:solidFill>
                  <a:srgbClr val="0077C8"/>
                </a:solidFill>
                <a:latin typeface="Aptos" panose="020B0004020202020204" pitchFamily="34" charset="0"/>
              </a:rPr>
              <a:t>Tranquillità</a:t>
            </a:r>
            <a:r>
              <a:rPr lang="it-IT" sz="2400" dirty="0">
                <a:solidFill>
                  <a:srgbClr val="0077C8"/>
                </a:solidFill>
                <a:latin typeface="Aptos" panose="020B0004020202020204" pitchFamily="34" charset="0"/>
              </a:rPr>
              <a:t> </a:t>
            </a:r>
          </a:p>
          <a:p>
            <a:pPr marL="263525" indent="-263525" algn="just">
              <a:tabLst>
                <a:tab pos="263525" algn="l"/>
              </a:tabLst>
            </a:pPr>
            <a:r>
              <a:rPr lang="it-IT" sz="2400" dirty="0">
                <a:solidFill>
                  <a:srgbClr val="0077C8"/>
                </a:solidFill>
                <a:latin typeface="Aptos" panose="020B0004020202020204" pitchFamily="34" charset="0"/>
              </a:rPr>
              <a:t>	rispetto alla qualificazione del residuo  in termini di sottoprodotto</a:t>
            </a:r>
          </a:p>
          <a:p>
            <a:pPr marL="263525" indent="-263525" algn="just">
              <a:tabLst>
                <a:tab pos="263525" algn="l"/>
              </a:tabLst>
            </a:pPr>
            <a:endParaRPr lang="it-IT" sz="2400" dirty="0">
              <a:solidFill>
                <a:srgbClr val="0077C8"/>
              </a:solidFill>
              <a:latin typeface="Aptos" panose="020B0004020202020204" pitchFamily="34" charset="0"/>
            </a:endParaRPr>
          </a:p>
          <a:p>
            <a:pPr marL="263525" indent="-263525" algn="just">
              <a:tabLst>
                <a:tab pos="263525" algn="l"/>
              </a:tabLst>
            </a:pPr>
            <a:endParaRPr lang="it-IT" sz="2400" dirty="0">
              <a:solidFill>
                <a:srgbClr val="0077C8"/>
              </a:solidFill>
              <a:latin typeface="Aptos" panose="020B0004020202020204" pitchFamily="34" charset="0"/>
            </a:endParaRPr>
          </a:p>
          <a:p>
            <a:pPr marL="263525" indent="-263525" algn="just">
              <a:tabLst>
                <a:tab pos="0" algn="l"/>
              </a:tabLst>
            </a:pPr>
            <a:r>
              <a:rPr lang="it-IT" sz="2400" dirty="0">
                <a:solidFill>
                  <a:srgbClr val="0077C8"/>
                </a:solidFill>
                <a:latin typeface="Aptos" panose="020B0004020202020204" pitchFamily="34" charset="0"/>
              </a:rPr>
              <a:t>    In caso di controlli da parte delle autorità preposte</a:t>
            </a:r>
            <a:endParaRPr lang="it-IT" sz="2400" b="0" dirty="0">
              <a:solidFill>
                <a:schemeClr val="accent5">
                  <a:lumMod val="10000"/>
                </a:schemeClr>
              </a:solidFill>
              <a:latin typeface="Aptos" panose="020B0004020202020204" pitchFamily="34" charset="0"/>
            </a:endParaRPr>
          </a:p>
        </p:txBody>
      </p:sp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65B4C94E-6596-CF2E-AFFD-4C162C45E5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207904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6" name="Titolo 18">
            <a:extLst>
              <a:ext uri="{FF2B5EF4-FFF2-40B4-BE49-F238E27FC236}">
                <a16:creationId xmlns:a16="http://schemas.microsoft.com/office/drawing/2014/main" id="{6DAF757B-C4CE-E269-567C-98B676F6D41A}"/>
              </a:ext>
            </a:extLst>
          </p:cNvPr>
          <p:cNvSpPr txBox="1">
            <a:spLocks/>
          </p:cNvSpPr>
          <p:nvPr/>
        </p:nvSpPr>
        <p:spPr>
          <a:xfrm>
            <a:off x="2048856" y="417062"/>
            <a:ext cx="935113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ELENCO REGIONALE DEI SOTTOPRODOTTI</a:t>
            </a:r>
          </a:p>
        </p:txBody>
      </p:sp>
      <p:sp>
        <p:nvSpPr>
          <p:cNvPr id="8" name="Segnaposto testo 14">
            <a:extLst>
              <a:ext uri="{FF2B5EF4-FFF2-40B4-BE49-F238E27FC236}">
                <a16:creationId xmlns:a16="http://schemas.microsoft.com/office/drawing/2014/main" id="{D4AD94F2-B5B9-EDE1-5A0D-1818C7C8BC4D}"/>
              </a:ext>
            </a:extLst>
          </p:cNvPr>
          <p:cNvSpPr txBox="1">
            <a:spLocks/>
          </p:cNvSpPr>
          <p:nvPr/>
        </p:nvSpPr>
        <p:spPr>
          <a:xfrm>
            <a:off x="6411887" y="4105953"/>
            <a:ext cx="5084788" cy="89255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 pur consapevoli della NON obbligatorietà del processo ...</a:t>
            </a:r>
            <a:endParaRPr lang="it-IT" sz="2400" b="0" dirty="0">
              <a:solidFill>
                <a:schemeClr val="accent5">
                  <a:lumMod val="10000"/>
                </a:schemeClr>
              </a:solidFill>
              <a:latin typeface="Aptos" panose="020B00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38579B-1A6B-FC90-55F1-E50E3889FCBB}"/>
              </a:ext>
            </a:extLst>
          </p:cNvPr>
          <p:cNvSpPr txBox="1"/>
          <p:nvPr/>
        </p:nvSpPr>
        <p:spPr>
          <a:xfrm>
            <a:off x="6234484" y="1765781"/>
            <a:ext cx="5162137" cy="132343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latin typeface="Aptos" panose="020B0004020202020204" pitchFamily="34" charset="0"/>
                <a:cs typeface="Calibri" panose="020F0502020204030204" pitchFamily="34" charset="0"/>
              </a:rPr>
              <a:t>COORDINAMENTO PERMANENTE SOTTOPRODOTTI: </a:t>
            </a:r>
          </a:p>
          <a:p>
            <a:pPr marL="171450" indent="-171450">
              <a:buFontTx/>
              <a:buChar char="-"/>
            </a:pPr>
            <a:r>
              <a:rPr lang="it-IT" sz="1600" b="1" dirty="0">
                <a:latin typeface="Aptos" panose="020B0004020202020204" pitchFamily="34" charset="0"/>
                <a:cs typeface="Calibri" panose="020F0502020204030204" pitchFamily="34" charset="0"/>
              </a:rPr>
              <a:t>REGIONE EMILIA-ROMAGNA</a:t>
            </a:r>
          </a:p>
          <a:p>
            <a:pPr marL="171450" indent="-171450">
              <a:buFontTx/>
              <a:buChar char="-"/>
            </a:pPr>
            <a:r>
              <a:rPr lang="it-IT" sz="1600" b="1" dirty="0">
                <a:latin typeface="Aptos" panose="020B0004020202020204" pitchFamily="34" charset="0"/>
                <a:cs typeface="Calibri" panose="020F0502020204030204" pitchFamily="34" charset="0"/>
              </a:rPr>
              <a:t>ARPAE EMILIA-ROMAGNA </a:t>
            </a:r>
          </a:p>
          <a:p>
            <a:pPr marL="171450" indent="-171450">
              <a:buFontTx/>
              <a:buChar char="-"/>
            </a:pPr>
            <a:r>
              <a:rPr lang="it-IT" sz="1600" b="1" dirty="0">
                <a:latin typeface="Aptos" panose="020B0004020202020204" pitchFamily="34" charset="0"/>
                <a:cs typeface="Calibri" panose="020F0502020204030204" pitchFamily="34" charset="0"/>
              </a:rPr>
              <a:t>CONFINDUSTRIA EMILIA-ROMAGNA </a:t>
            </a:r>
          </a:p>
          <a:p>
            <a:pPr marL="171450" indent="-171450">
              <a:buFontTx/>
              <a:buChar char="-"/>
            </a:pPr>
            <a:r>
              <a:rPr lang="it-IT" sz="1600" b="1" dirty="0">
                <a:latin typeface="Aptos" panose="020B0004020202020204" pitchFamily="34" charset="0"/>
                <a:cs typeface="Calibri" panose="020F0502020204030204" pitchFamily="34" charset="0"/>
              </a:rPr>
              <a:t>COLDIRETTI EMILIA ROMAGNA.</a:t>
            </a:r>
          </a:p>
        </p:txBody>
      </p:sp>
      <p:cxnSp>
        <p:nvCxnSpPr>
          <p:cNvPr id="2" name="Connettore 2 1">
            <a:extLst>
              <a:ext uri="{FF2B5EF4-FFF2-40B4-BE49-F238E27FC236}">
                <a16:creationId xmlns:a16="http://schemas.microsoft.com/office/drawing/2014/main" id="{FE03F06A-C76F-3090-23FC-FE345239C5FA}"/>
              </a:ext>
            </a:extLst>
          </p:cNvPr>
          <p:cNvCxnSpPr>
            <a:cxnSpLocks/>
          </p:cNvCxnSpPr>
          <p:nvPr/>
        </p:nvCxnSpPr>
        <p:spPr>
          <a:xfrm>
            <a:off x="3171295" y="5221252"/>
            <a:ext cx="0" cy="5810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254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A643D23F-172E-1708-1439-0A32AA062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3" name="Titolo 18">
            <a:extLst>
              <a:ext uri="{FF2B5EF4-FFF2-40B4-BE49-F238E27FC236}">
                <a16:creationId xmlns:a16="http://schemas.microsoft.com/office/drawing/2014/main" id="{FCFE2533-86DB-496C-0EB5-8618B8D1552D}"/>
              </a:ext>
            </a:extLst>
          </p:cNvPr>
          <p:cNvSpPr txBox="1">
            <a:spLocks/>
          </p:cNvSpPr>
          <p:nvPr/>
        </p:nvSpPr>
        <p:spPr>
          <a:xfrm>
            <a:off x="1923506" y="519056"/>
            <a:ext cx="935113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ISCRIZIONE LPM NELL’ ELENCO REGIONALE DEI SOTTOPRODOTTI</a:t>
            </a:r>
          </a:p>
        </p:txBody>
      </p:sp>
      <p:pic>
        <p:nvPicPr>
          <p:cNvPr id="5" name="Immagine 4" descr="Immagine che contiene testo, schermata, software, Icona del computer&#10;&#10;Il contenuto generato dall'IA potrebbe non essere corretto.">
            <a:extLst>
              <a:ext uri="{FF2B5EF4-FFF2-40B4-BE49-F238E27FC236}">
                <a16:creationId xmlns:a16="http://schemas.microsoft.com/office/drawing/2014/main" id="{F0383033-1328-14B0-B152-83D525BCD5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035" t="8921" r="26407" b="39731"/>
          <a:stretch>
            <a:fillRect/>
          </a:stretch>
        </p:blipFill>
        <p:spPr bwMode="auto">
          <a:xfrm>
            <a:off x="3670184" y="1551103"/>
            <a:ext cx="5619942" cy="5143500"/>
          </a:xfrm>
          <a:prstGeom prst="rect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92671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332BF0E-029D-2BCA-E5B1-242EC30EC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26879E42-225B-F25C-00E3-A4D9CF0A0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3" name="Titolo 18">
            <a:extLst>
              <a:ext uri="{FF2B5EF4-FFF2-40B4-BE49-F238E27FC236}">
                <a16:creationId xmlns:a16="http://schemas.microsoft.com/office/drawing/2014/main" id="{6C61A11E-6FCC-BF8C-1885-11D885FEAA8F}"/>
              </a:ext>
            </a:extLst>
          </p:cNvPr>
          <p:cNvSpPr txBox="1">
            <a:spLocks/>
          </p:cNvSpPr>
          <p:nvPr/>
        </p:nvSpPr>
        <p:spPr>
          <a:xfrm>
            <a:off x="1877542" y="572812"/>
            <a:ext cx="10172863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ACCREDITAMENTO </a:t>
            </a:r>
            <a:r>
              <a:rPr lang="it-IT" sz="3700" b="1" u="sng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LPM.GROUP </a:t>
            </a:r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NELL’ ELENCO REGIONALE E.R. DEI SOTTOPRODOTTI</a:t>
            </a:r>
          </a:p>
        </p:txBody>
      </p:sp>
      <p:sp>
        <p:nvSpPr>
          <p:cNvPr id="4" name="Titolo 18">
            <a:extLst>
              <a:ext uri="{FF2B5EF4-FFF2-40B4-BE49-F238E27FC236}">
                <a16:creationId xmlns:a16="http://schemas.microsoft.com/office/drawing/2014/main" id="{62D54362-1EA6-791E-6021-9AEB0A596F25}"/>
              </a:ext>
            </a:extLst>
          </p:cNvPr>
          <p:cNvSpPr txBox="1">
            <a:spLocks/>
          </p:cNvSpPr>
          <p:nvPr/>
        </p:nvSpPr>
        <p:spPr>
          <a:xfrm>
            <a:off x="1994960" y="1354534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sul sito: www.ermesservizi.it /sottoprodotti/ </a:t>
            </a:r>
            <a:r>
              <a:rPr lang="it-IT" sz="2000" dirty="0"/>
              <a:t> </a:t>
            </a:r>
            <a:endParaRPr lang="it-IT" sz="2000" b="1" dirty="0">
              <a:solidFill>
                <a:schemeClr val="accent4">
                  <a:lumMod val="75000"/>
                </a:schemeClr>
              </a:solidFill>
              <a:latin typeface="Aptos" panose="020B000402020202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B2E5B84B-5087-1A4E-36FA-6F9268F29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804" y="2391071"/>
            <a:ext cx="11123110" cy="1272779"/>
          </a:xfrm>
          <a:prstGeom prst="rect">
            <a:avLst/>
          </a:prstGeom>
          <a:ln w="50800">
            <a:solidFill>
              <a:srgbClr val="002060"/>
            </a:solidFill>
          </a:ln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07C1F27-27C4-C5C6-679F-1D5E458D9124}"/>
              </a:ext>
            </a:extLst>
          </p:cNvPr>
          <p:cNvSpPr txBox="1"/>
          <p:nvPr/>
        </p:nvSpPr>
        <p:spPr>
          <a:xfrm>
            <a:off x="1006764" y="4587532"/>
            <a:ext cx="554181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it-IT" altLang="it-IT" sz="2400" b="1" dirty="0">
                <a:solidFill>
                  <a:schemeClr val="accent1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Da Luglio 2024, gestiamo come sottoprodotto circa 20 ton/anno di alluminio reimpiegandole </a:t>
            </a:r>
          </a:p>
          <a:p>
            <a:pPr lvl="0" algn="ctr">
              <a:buNone/>
            </a:pPr>
            <a:r>
              <a:rPr lang="it-IT" altLang="it-IT" sz="2400" b="1" dirty="0">
                <a:solidFill>
                  <a:schemeClr val="accent1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nel ciclo produttivo</a:t>
            </a:r>
            <a:endParaRPr lang="it-IT" sz="2400" b="1" dirty="0">
              <a:solidFill>
                <a:schemeClr val="accent1"/>
              </a:solidFill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magine 7" descr="Immagine che contiene testo, schermata, software, Icona del computer&#10;&#10;Il contenuto generato dall'IA potrebbe non essere corretto.">
            <a:extLst>
              <a:ext uri="{FF2B5EF4-FFF2-40B4-BE49-F238E27FC236}">
                <a16:creationId xmlns:a16="http://schemas.microsoft.com/office/drawing/2014/main" id="{B398463B-6DB5-F0CD-97F8-CE95FC7A43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681" t="41828" r="12582" b="25635"/>
          <a:stretch>
            <a:fillRect/>
          </a:stretch>
        </p:blipFill>
        <p:spPr bwMode="auto">
          <a:xfrm>
            <a:off x="7970092" y="4060625"/>
            <a:ext cx="2539417" cy="23548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Segnaposto testo 14">
            <a:extLst>
              <a:ext uri="{FF2B5EF4-FFF2-40B4-BE49-F238E27FC236}">
                <a16:creationId xmlns:a16="http://schemas.microsoft.com/office/drawing/2014/main" id="{9326B4BB-2462-29A0-A8EC-48F73ED51E2A}"/>
              </a:ext>
            </a:extLst>
          </p:cNvPr>
          <p:cNvSpPr txBox="1">
            <a:spLocks/>
          </p:cNvSpPr>
          <p:nvPr/>
        </p:nvSpPr>
        <p:spPr>
          <a:xfrm>
            <a:off x="8377771" y="6415430"/>
            <a:ext cx="1946391" cy="2729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12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GOAL 12 Agenda 2030</a:t>
            </a:r>
            <a:endParaRPr lang="it-IT" sz="12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413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BFE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249434-FFB5-811F-F213-FD020E9E8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8">
            <a:extLst>
              <a:ext uri="{FF2B5EF4-FFF2-40B4-BE49-F238E27FC236}">
                <a16:creationId xmlns:a16="http://schemas.microsoft.com/office/drawing/2014/main" id="{976EC32A-3C54-9A9F-33DF-27DCD05600D9}"/>
              </a:ext>
            </a:extLst>
          </p:cNvPr>
          <p:cNvSpPr txBox="1">
            <a:spLocks/>
          </p:cNvSpPr>
          <p:nvPr/>
        </p:nvSpPr>
        <p:spPr>
          <a:xfrm>
            <a:off x="1248271" y="3269673"/>
            <a:ext cx="9900022" cy="1789163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Quali altri residui all’interno del </a:t>
            </a:r>
          </a:p>
          <a:p>
            <a:pPr algn="ctr"/>
            <a:r>
              <a:rPr lang="it-IT" sz="4000" b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Gruppo LPM potevamo qualificare come sottoprodotti?</a:t>
            </a:r>
            <a:endParaRPr lang="it-IT" sz="4000" b="1" dirty="0">
              <a:solidFill>
                <a:schemeClr val="accent4">
                  <a:lumMod val="75000"/>
                </a:schemeClr>
              </a:solidFill>
              <a:latin typeface="Aptos" panose="020B0004020202020204" pitchFamily="34" charset="0"/>
            </a:endParaRPr>
          </a:p>
        </p:txBody>
      </p:sp>
      <p:pic>
        <p:nvPicPr>
          <p:cNvPr id="16" name="Immagine 15" descr="Emoji Curiosità Immagini PNG | Vettori E File PSD | Scarica Gratis Su  Pngtree">
            <a:extLst>
              <a:ext uri="{FF2B5EF4-FFF2-40B4-BE49-F238E27FC236}">
                <a16:creationId xmlns:a16="http://schemas.microsoft.com/office/drawing/2014/main" id="{CB62EF06-717D-0025-87AC-68594FD99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12" b="-2"/>
          <a:stretch>
            <a:fillRect/>
          </a:stretch>
        </p:blipFill>
        <p:spPr bwMode="auto">
          <a:xfrm>
            <a:off x="5344360" y="984596"/>
            <a:ext cx="2000338" cy="20540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3176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BFE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8DF7F2-7D47-EC9A-6D52-2910F29A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80C514B4-8F46-3BE9-E4FE-6DE9DE6F7139}"/>
              </a:ext>
            </a:extLst>
          </p:cNvPr>
          <p:cNvSpPr/>
          <p:nvPr/>
        </p:nvSpPr>
        <p:spPr>
          <a:xfrm>
            <a:off x="514754" y="405881"/>
            <a:ext cx="1230919" cy="10442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sp>
        <p:nvSpPr>
          <p:cNvPr id="3" name="Titolo 18">
            <a:extLst>
              <a:ext uri="{FF2B5EF4-FFF2-40B4-BE49-F238E27FC236}">
                <a16:creationId xmlns:a16="http://schemas.microsoft.com/office/drawing/2014/main" id="{0B1FE7EA-CC2B-4950-D914-42AB1A65C205}"/>
              </a:ext>
            </a:extLst>
          </p:cNvPr>
          <p:cNvSpPr txBox="1">
            <a:spLocks/>
          </p:cNvSpPr>
          <p:nvPr/>
        </p:nvSpPr>
        <p:spPr>
          <a:xfrm>
            <a:off x="2109223" y="524880"/>
            <a:ext cx="9741032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8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PRODUZIONE LPM PACKAGING</a:t>
            </a:r>
          </a:p>
        </p:txBody>
      </p:sp>
      <p:sp>
        <p:nvSpPr>
          <p:cNvPr id="4" name="Titolo 18">
            <a:extLst>
              <a:ext uri="{FF2B5EF4-FFF2-40B4-BE49-F238E27FC236}">
                <a16:creationId xmlns:a16="http://schemas.microsoft.com/office/drawing/2014/main" id="{A5525B12-C59E-68FE-1527-5CD6572AED94}"/>
              </a:ext>
            </a:extLst>
          </p:cNvPr>
          <p:cNvSpPr txBox="1">
            <a:spLocks/>
          </p:cNvSpPr>
          <p:nvPr/>
        </p:nvSpPr>
        <p:spPr>
          <a:xfrm>
            <a:off x="1424952" y="3114521"/>
            <a:ext cx="10177113" cy="1789163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LPM Packaging è specializzata nella produzione di articoli in biopolimero e polietilene tra cui: </a:t>
            </a:r>
          </a:p>
          <a:p>
            <a:pPr lvl="0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shoppers; </a:t>
            </a:r>
          </a:p>
          <a:p>
            <a:pPr lvl="0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sacchetti ortofrutta; </a:t>
            </a:r>
          </a:p>
          <a:p>
            <a:pPr lvl="0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sacchi gelo;</a:t>
            </a:r>
          </a:p>
          <a:p>
            <a:pPr lvl="0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sacchi </a:t>
            </a:r>
            <a:r>
              <a:rPr lang="it-IT" sz="3000" b="1" dirty="0" err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waste</a:t>
            </a:r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;</a:t>
            </a:r>
          </a:p>
          <a:p>
            <a:pPr lvl="0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sacchetti per deiezione canina;</a:t>
            </a:r>
          </a:p>
          <a:p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fogli, film in bobina e film tecnico per imballaggio.</a:t>
            </a:r>
          </a:p>
        </p:txBody>
      </p:sp>
      <p:pic>
        <p:nvPicPr>
          <p:cNvPr id="5" name="Immagine 4" descr="Immagine che contiene persona, Cibo naturale, limone, prodotto&#10;&#10;Il contenuto generato dall'IA potrebbe non essere corretto.">
            <a:extLst>
              <a:ext uri="{FF2B5EF4-FFF2-40B4-BE49-F238E27FC236}">
                <a16:creationId xmlns:a16="http://schemas.microsoft.com/office/drawing/2014/main" id="{6BB672DD-86BA-113A-C66D-8D4CB06B6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636" y="3223115"/>
            <a:ext cx="1386205" cy="1149350"/>
          </a:xfrm>
          <a:prstGeom prst="rect">
            <a:avLst/>
          </a:prstGeom>
        </p:spPr>
      </p:pic>
      <p:sp>
        <p:nvSpPr>
          <p:cNvPr id="6" name="object 11">
            <a:extLst>
              <a:ext uri="{FF2B5EF4-FFF2-40B4-BE49-F238E27FC236}">
                <a16:creationId xmlns:a16="http://schemas.microsoft.com/office/drawing/2014/main" id="{27D78D81-C3AF-7918-20D4-050C389196C0}"/>
              </a:ext>
            </a:extLst>
          </p:cNvPr>
          <p:cNvSpPr/>
          <p:nvPr/>
        </p:nvSpPr>
        <p:spPr>
          <a:xfrm>
            <a:off x="7697221" y="3202160"/>
            <a:ext cx="1253490" cy="117030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pic>
        <p:nvPicPr>
          <p:cNvPr id="8" name="Immagine 7" descr="Immagine che contiene accessorio, borsa&#10;&#10;Il contenuto generato dall'IA potrebbe non essere corretto.">
            <a:extLst>
              <a:ext uri="{FF2B5EF4-FFF2-40B4-BE49-F238E27FC236}">
                <a16:creationId xmlns:a16="http://schemas.microsoft.com/office/drawing/2014/main" id="{3E1BFAE6-94D4-01B1-3D97-99860426B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3091" y="3235566"/>
            <a:ext cx="1147445" cy="1143000"/>
          </a:xfrm>
          <a:prstGeom prst="rect">
            <a:avLst/>
          </a:prstGeom>
        </p:spPr>
      </p:pic>
      <p:sp>
        <p:nvSpPr>
          <p:cNvPr id="9" name="object 13">
            <a:extLst>
              <a:ext uri="{FF2B5EF4-FFF2-40B4-BE49-F238E27FC236}">
                <a16:creationId xmlns:a16="http://schemas.microsoft.com/office/drawing/2014/main" id="{0387E3E8-F90D-B8F6-4F8F-8051B5A7AFE1}"/>
              </a:ext>
            </a:extLst>
          </p:cNvPr>
          <p:cNvSpPr/>
          <p:nvPr/>
        </p:nvSpPr>
        <p:spPr>
          <a:xfrm>
            <a:off x="10703980" y="3235566"/>
            <a:ext cx="1180465" cy="11633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0189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BFE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0F7C4-313B-1521-A64C-F6E62543A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E4C976B1-18A1-4339-4ED3-B2F30279F0FE}"/>
              </a:ext>
            </a:extLst>
          </p:cNvPr>
          <p:cNvSpPr/>
          <p:nvPr/>
        </p:nvSpPr>
        <p:spPr>
          <a:xfrm>
            <a:off x="514754" y="405881"/>
            <a:ext cx="1230919" cy="10442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sp>
        <p:nvSpPr>
          <p:cNvPr id="3" name="Titolo 18">
            <a:extLst>
              <a:ext uri="{FF2B5EF4-FFF2-40B4-BE49-F238E27FC236}">
                <a16:creationId xmlns:a16="http://schemas.microsoft.com/office/drawing/2014/main" id="{9AA9B124-BA22-F414-03C1-985E4D5C7D28}"/>
              </a:ext>
            </a:extLst>
          </p:cNvPr>
          <p:cNvSpPr txBox="1">
            <a:spLocks/>
          </p:cNvSpPr>
          <p:nvPr/>
        </p:nvSpPr>
        <p:spPr>
          <a:xfrm>
            <a:off x="2016859" y="608114"/>
            <a:ext cx="9741032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8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RESIDUI DI PRODUZIONE LPM PACKAGING</a:t>
            </a:r>
          </a:p>
        </p:txBody>
      </p:sp>
      <p:sp>
        <p:nvSpPr>
          <p:cNvPr id="4" name="Titolo 18">
            <a:extLst>
              <a:ext uri="{FF2B5EF4-FFF2-40B4-BE49-F238E27FC236}">
                <a16:creationId xmlns:a16="http://schemas.microsoft.com/office/drawing/2014/main" id="{A3C994DE-56EC-A8A2-CDAE-5DEAAB8562D4}"/>
              </a:ext>
            </a:extLst>
          </p:cNvPr>
          <p:cNvSpPr txBox="1">
            <a:spLocks/>
          </p:cNvSpPr>
          <p:nvPr/>
        </p:nvSpPr>
        <p:spPr>
          <a:xfrm>
            <a:off x="1745673" y="1448282"/>
            <a:ext cx="7965103" cy="1789163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1) residui collegati all’avvio della produzione e al c.d. fermo macchina per pulizia e manutenzione (materozze e bobine / film di dimensioni errate)</a:t>
            </a:r>
          </a:p>
        </p:txBody>
      </p:sp>
      <p:pic>
        <p:nvPicPr>
          <p:cNvPr id="5" name="Immagine 4" descr="Immagine che contiene cibo, interno&#10;&#10;Il contenuto generato dall'IA potrebbe non essere corretto.">
            <a:extLst>
              <a:ext uri="{FF2B5EF4-FFF2-40B4-BE49-F238E27FC236}">
                <a16:creationId xmlns:a16="http://schemas.microsoft.com/office/drawing/2014/main" id="{964E236F-8110-A4C6-B0BF-D437B71F24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3144" y="1640496"/>
            <a:ext cx="2424430" cy="1595120"/>
          </a:xfrm>
          <a:prstGeom prst="rect">
            <a:avLst/>
          </a:prstGeom>
        </p:spPr>
      </p:pic>
      <p:sp>
        <p:nvSpPr>
          <p:cNvPr id="6" name="Titolo 18">
            <a:extLst>
              <a:ext uri="{FF2B5EF4-FFF2-40B4-BE49-F238E27FC236}">
                <a16:creationId xmlns:a16="http://schemas.microsoft.com/office/drawing/2014/main" id="{B9EA48F8-3036-FD19-042C-45166A692850}"/>
              </a:ext>
            </a:extLst>
          </p:cNvPr>
          <p:cNvSpPr txBox="1">
            <a:spLocks/>
          </p:cNvSpPr>
          <p:nvPr/>
        </p:nvSpPr>
        <p:spPr>
          <a:xfrm>
            <a:off x="2284270" y="3677269"/>
            <a:ext cx="6168030" cy="1369167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2) residui collegati ad errori di taglio nel corso della produzione (film e fogli non conformi, rifili)</a:t>
            </a:r>
          </a:p>
        </p:txBody>
      </p:sp>
      <p:pic>
        <p:nvPicPr>
          <p:cNvPr id="7" name="Immagine 6" descr="Immagine che contiene macchina, Macchina utensile, acciaio, Ricambio auto&#10;&#10;Il contenuto generato dall'IA potrebbe non essere corretto.">
            <a:extLst>
              <a:ext uri="{FF2B5EF4-FFF2-40B4-BE49-F238E27FC236}">
                <a16:creationId xmlns:a16="http://schemas.microsoft.com/office/drawing/2014/main" id="{1FE58EC1-E724-B537-579D-38F580F77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815" y="3235616"/>
            <a:ext cx="1735455" cy="2286635"/>
          </a:xfrm>
          <a:prstGeom prst="rect">
            <a:avLst/>
          </a:prstGeom>
        </p:spPr>
      </p:pic>
      <p:sp>
        <p:nvSpPr>
          <p:cNvPr id="8" name="Titolo 18">
            <a:extLst>
              <a:ext uri="{FF2B5EF4-FFF2-40B4-BE49-F238E27FC236}">
                <a16:creationId xmlns:a16="http://schemas.microsoft.com/office/drawing/2014/main" id="{BBEB28DB-1D7D-DDFE-CD97-8E1ED69721C2}"/>
              </a:ext>
            </a:extLst>
          </p:cNvPr>
          <p:cNvSpPr txBox="1">
            <a:spLocks/>
          </p:cNvSpPr>
          <p:nvPr/>
        </p:nvSpPr>
        <p:spPr>
          <a:xfrm>
            <a:off x="4457974" y="5001108"/>
            <a:ext cx="5035870" cy="1369167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6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3) residui collegati al taglio durante la produzione (fustelle)</a:t>
            </a:r>
          </a:p>
        </p:txBody>
      </p:sp>
      <p:pic>
        <p:nvPicPr>
          <p:cNvPr id="9" name="Immagine 8" descr="Immagine che contiene rosa, arte&#10;&#10;Il contenuto generato dall'IA potrebbe non essere corretto.">
            <a:extLst>
              <a:ext uri="{FF2B5EF4-FFF2-40B4-BE49-F238E27FC236}">
                <a16:creationId xmlns:a16="http://schemas.microsoft.com/office/drawing/2014/main" id="{04EF6C3A-6961-9FA4-9467-F171977E8D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2536" y="4620050"/>
            <a:ext cx="1985645" cy="172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93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BFE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B3EEA7-FF11-355E-A4EB-2809AB746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6E611E7D-D8DD-DD09-719E-666BDD4837FB}"/>
              </a:ext>
            </a:extLst>
          </p:cNvPr>
          <p:cNvSpPr/>
          <p:nvPr/>
        </p:nvSpPr>
        <p:spPr>
          <a:xfrm>
            <a:off x="514754" y="405881"/>
            <a:ext cx="1230919" cy="10442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sp>
        <p:nvSpPr>
          <p:cNvPr id="3" name="Titolo 18">
            <a:extLst>
              <a:ext uri="{FF2B5EF4-FFF2-40B4-BE49-F238E27FC236}">
                <a16:creationId xmlns:a16="http://schemas.microsoft.com/office/drawing/2014/main" id="{EAB53B77-5F2B-EDB1-F149-CB4DF835A92C}"/>
              </a:ext>
            </a:extLst>
          </p:cNvPr>
          <p:cNvSpPr txBox="1">
            <a:spLocks/>
          </p:cNvSpPr>
          <p:nvPr/>
        </p:nvSpPr>
        <p:spPr>
          <a:xfrm>
            <a:off x="2424612" y="627553"/>
            <a:ext cx="8936115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4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ELENCO SOTTOPRODOTTI REGIONE VENETO</a:t>
            </a:r>
          </a:p>
        </p:txBody>
      </p:sp>
      <p:sp>
        <p:nvSpPr>
          <p:cNvPr id="4" name="Titolo 18">
            <a:extLst>
              <a:ext uri="{FF2B5EF4-FFF2-40B4-BE49-F238E27FC236}">
                <a16:creationId xmlns:a16="http://schemas.microsoft.com/office/drawing/2014/main" id="{F6EA6BF2-0E99-99E9-CB8F-ACD57546D5D0}"/>
              </a:ext>
            </a:extLst>
          </p:cNvPr>
          <p:cNvSpPr txBox="1">
            <a:spLocks/>
          </p:cNvSpPr>
          <p:nvPr/>
        </p:nvSpPr>
        <p:spPr>
          <a:xfrm>
            <a:off x="1359105" y="1639837"/>
            <a:ext cx="10177113" cy="1789163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Il 20/03/2026 la Giunta Regionale del Veneto ha riconosciuto il Sottoprodotto di Filiera n°5 denominato: </a:t>
            </a:r>
          </a:p>
          <a:p>
            <a:pPr algn="ctr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“</a:t>
            </a:r>
            <a:r>
              <a:rPr lang="it-IT" sz="3000" b="1" u="sng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Residui di materiale plastico e materiale biodegradabile compostabile dell’industria del packaging</a:t>
            </a:r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”.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F2CED76-C314-0759-9F19-4E9549D1B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451" y="3911931"/>
            <a:ext cx="10318398" cy="19431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492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040733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BFE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B2CD38-A979-7F20-5E77-92C0C9F49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1211D6BD-59D7-ED96-7D11-9E812EBE1DD6}"/>
              </a:ext>
            </a:extLst>
          </p:cNvPr>
          <p:cNvSpPr/>
          <p:nvPr/>
        </p:nvSpPr>
        <p:spPr>
          <a:xfrm>
            <a:off x="514754" y="405881"/>
            <a:ext cx="1230919" cy="10442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sp>
        <p:nvSpPr>
          <p:cNvPr id="3" name="Titolo 18">
            <a:extLst>
              <a:ext uri="{FF2B5EF4-FFF2-40B4-BE49-F238E27FC236}">
                <a16:creationId xmlns:a16="http://schemas.microsoft.com/office/drawing/2014/main" id="{BBBC4771-8758-1FD5-D97A-C192CA432A44}"/>
              </a:ext>
            </a:extLst>
          </p:cNvPr>
          <p:cNvSpPr txBox="1">
            <a:spLocks/>
          </p:cNvSpPr>
          <p:nvPr/>
        </p:nvSpPr>
        <p:spPr>
          <a:xfrm>
            <a:off x="2311443" y="405881"/>
            <a:ext cx="8936115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ELENCO SOTTOPRODOTTI REGIONE VENETO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850084-4CD9-396D-8EA5-2C8839FAC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673" y="1045643"/>
            <a:ext cx="8525007" cy="96325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BFDFC4D-0ABD-6218-F332-09D8BFD02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2453" y="2008894"/>
            <a:ext cx="6994093" cy="452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37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1DAAA-2D82-9037-BBDA-83575B65F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olo 18">
            <a:extLst>
              <a:ext uri="{FF2B5EF4-FFF2-40B4-BE49-F238E27FC236}">
                <a16:creationId xmlns:a16="http://schemas.microsoft.com/office/drawing/2014/main" id="{DD68D9FA-341A-BDEF-EB30-C593E549000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792513" y="417062"/>
            <a:ext cx="8915400" cy="639762"/>
          </a:xfr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anchor="ctr" anchorCtr="0">
            <a:noAutofit/>
          </a:bodyPr>
          <a:lstStyle/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SEDE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118E7421-CBE2-7ACB-0386-171F18D42AAC}"/>
              </a:ext>
            </a:extLst>
          </p:cNvPr>
          <p:cNvSpPr/>
          <p:nvPr/>
        </p:nvSpPr>
        <p:spPr>
          <a:xfrm>
            <a:off x="9330612" y="1716833"/>
            <a:ext cx="2622879" cy="37110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1" name="object 10"/>
          <p:cNvSpPr txBox="1"/>
          <p:nvPr/>
        </p:nvSpPr>
        <p:spPr>
          <a:xfrm>
            <a:off x="4522988" y="2638203"/>
            <a:ext cx="4544490" cy="19518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4138" indent="-71438"/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Lavorazione annua:</a:t>
            </a:r>
          </a:p>
          <a:p>
            <a:pPr marL="84138" indent="-71438">
              <a:spcBef>
                <a:spcPts val="77"/>
              </a:spcBef>
            </a:pP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50.000 m</a:t>
            </a:r>
            <a:r>
              <a:rPr b="1" spc="-25" baseline="30000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 PC (policarbonato)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4138" indent="-71438">
              <a:spcBef>
                <a:spcPts val="13"/>
              </a:spcBef>
            </a:pP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10.000 m</a:t>
            </a:r>
            <a:r>
              <a:rPr b="1" spc="-25" baseline="30000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di PMMA (Polimetilmetacrilato)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4138" marR="3258" indent="-71438">
              <a:spcBef>
                <a:spcPts val="13"/>
              </a:spcBef>
            </a:pP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400.000 m di alluminio pari a 350.000 Kg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4138" marR="3258" indent="-71438">
              <a:spcBef>
                <a:spcPts val="38"/>
              </a:spcBef>
            </a:pP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rasfo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mati in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84138" marR="3258" indent="-71438">
              <a:spcBef>
                <a:spcPts val="38"/>
              </a:spcBef>
              <a:buFontTx/>
              <a:buChar char="-"/>
            </a:pP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8.500 protezioni per macchine industriali e </a:t>
            </a:r>
            <a:endParaRPr lang="it-IT" b="1" spc="-25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4138" marR="3258" indent="-71438">
              <a:spcBef>
                <a:spcPts val="38"/>
              </a:spcBef>
              <a:buFontTx/>
              <a:buChar char="-"/>
            </a:pP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60.000 </a:t>
            </a:r>
            <a:r>
              <a:rPr b="1" spc="-25" dirty="0" err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</a:t>
            </a:r>
            <a:r>
              <a:rPr lang="it-IT" b="1" spc="-25" dirty="0" err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olari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disegno</a:t>
            </a:r>
            <a:endParaRPr b="1" spc="-19" dirty="0">
              <a:solidFill>
                <a:srgbClr val="231F20"/>
              </a:solidFill>
              <a:latin typeface="Aptos" panose="020B0004020202020204" pitchFamily="34" charset="0"/>
              <a:cs typeface="Arial"/>
            </a:endParaRP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47D51B51-7F04-508C-7C12-E85D868742AF}"/>
              </a:ext>
            </a:extLst>
          </p:cNvPr>
          <p:cNvSpPr/>
          <p:nvPr/>
        </p:nvSpPr>
        <p:spPr>
          <a:xfrm>
            <a:off x="9318579" y="1865507"/>
            <a:ext cx="2389231" cy="3202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1" name="object 7">
            <a:extLst>
              <a:ext uri="{FF2B5EF4-FFF2-40B4-BE49-F238E27FC236}">
                <a16:creationId xmlns:a16="http://schemas.microsoft.com/office/drawing/2014/main" id="{9AA6BD4F-608E-F094-065E-B72FF7EADB28}"/>
              </a:ext>
            </a:extLst>
          </p:cNvPr>
          <p:cNvSpPr/>
          <p:nvPr/>
        </p:nvSpPr>
        <p:spPr>
          <a:xfrm>
            <a:off x="11791037" y="2187749"/>
            <a:ext cx="32260" cy="31901"/>
          </a:xfrm>
          <a:custGeom>
            <a:avLst/>
            <a:gdLst/>
            <a:ahLst/>
            <a:cxnLst/>
            <a:rect l="l" t="t" r="r" b="b"/>
            <a:pathLst>
              <a:path w="57150" h="56515">
                <a:moveTo>
                  <a:pt x="34859" y="0"/>
                </a:moveTo>
                <a:lnTo>
                  <a:pt x="18631" y="2332"/>
                </a:lnTo>
                <a:lnTo>
                  <a:pt x="7194" y="9598"/>
                </a:lnTo>
                <a:lnTo>
                  <a:pt x="1005" y="20430"/>
                </a:lnTo>
                <a:lnTo>
                  <a:pt x="0" y="27869"/>
                </a:lnTo>
                <a:lnTo>
                  <a:pt x="3485" y="41561"/>
                </a:lnTo>
                <a:lnTo>
                  <a:pt x="12725" y="51652"/>
                </a:lnTo>
                <a:lnTo>
                  <a:pt x="25897" y="56321"/>
                </a:lnTo>
                <a:lnTo>
                  <a:pt x="40760" y="53227"/>
                </a:lnTo>
                <a:lnTo>
                  <a:pt x="51429" y="44788"/>
                </a:lnTo>
                <a:lnTo>
                  <a:pt x="56757" y="32598"/>
                </a:lnTo>
                <a:lnTo>
                  <a:pt x="54065" y="16929"/>
                </a:lnTo>
                <a:lnTo>
                  <a:pt x="46280" y="5822"/>
                </a:lnTo>
                <a:lnTo>
                  <a:pt x="348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15099B40-E584-7550-7301-BA0E395E2BA6}"/>
              </a:ext>
            </a:extLst>
          </p:cNvPr>
          <p:cNvSpPr/>
          <p:nvPr/>
        </p:nvSpPr>
        <p:spPr>
          <a:xfrm>
            <a:off x="11381325" y="2061799"/>
            <a:ext cx="31901" cy="32260"/>
          </a:xfrm>
          <a:custGeom>
            <a:avLst/>
            <a:gdLst/>
            <a:ahLst/>
            <a:cxnLst/>
            <a:rect l="l" t="t" r="r" b="b"/>
            <a:pathLst>
              <a:path w="56515" h="57150">
                <a:moveTo>
                  <a:pt x="32598" y="0"/>
                </a:moveTo>
                <a:lnTo>
                  <a:pt x="16929" y="2692"/>
                </a:lnTo>
                <a:lnTo>
                  <a:pt x="5822" y="10477"/>
                </a:lnTo>
                <a:lnTo>
                  <a:pt x="0" y="21898"/>
                </a:lnTo>
                <a:lnTo>
                  <a:pt x="2332" y="38126"/>
                </a:lnTo>
                <a:lnTo>
                  <a:pt x="9598" y="49563"/>
                </a:lnTo>
                <a:lnTo>
                  <a:pt x="20430" y="55752"/>
                </a:lnTo>
                <a:lnTo>
                  <a:pt x="27869" y="56757"/>
                </a:lnTo>
                <a:lnTo>
                  <a:pt x="41561" y="53272"/>
                </a:lnTo>
                <a:lnTo>
                  <a:pt x="51652" y="44032"/>
                </a:lnTo>
                <a:lnTo>
                  <a:pt x="56321" y="30860"/>
                </a:lnTo>
                <a:lnTo>
                  <a:pt x="53227" y="15997"/>
                </a:lnTo>
                <a:lnTo>
                  <a:pt x="44788" y="5328"/>
                </a:lnTo>
                <a:lnTo>
                  <a:pt x="325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6C3EB78A-C667-B714-EB22-5B02C8620FDF}"/>
              </a:ext>
            </a:extLst>
          </p:cNvPr>
          <p:cNvSpPr/>
          <p:nvPr/>
        </p:nvSpPr>
        <p:spPr>
          <a:xfrm>
            <a:off x="10513194" y="2714351"/>
            <a:ext cx="389438" cy="3279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A43F4EDC-4C4A-3E8A-496B-619637AF198D}"/>
              </a:ext>
            </a:extLst>
          </p:cNvPr>
          <p:cNvSpPr txBox="1"/>
          <p:nvPr/>
        </p:nvSpPr>
        <p:spPr>
          <a:xfrm>
            <a:off x="6646110" y="5727941"/>
            <a:ext cx="4061803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3515">
              <a:lnSpc>
                <a:spcPct val="100000"/>
              </a:lnSpc>
              <a:spcBef>
                <a:spcPts val="240"/>
              </a:spcBef>
            </a:pP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Impianto produttivo di Sasso Marconi</a:t>
            </a:r>
          </a:p>
          <a:p>
            <a:pPr marL="183515" marR="73660">
              <a:lnSpc>
                <a:spcPct val="100000"/>
              </a:lnSpc>
            </a:pPr>
            <a:r>
              <a:rPr b="1" spc="-25" dirty="0" err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Dimensione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stabilimento: 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40.000 m</a:t>
            </a:r>
            <a:r>
              <a:rPr lang="it-IT" b="1" spc="-25" baseline="30000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it-IT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183515" marR="73660">
              <a:lnSpc>
                <a:spcPct val="100000"/>
              </a:lnSpc>
            </a:pP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(di cui 19.000 m</a:t>
            </a:r>
            <a:r>
              <a:rPr b="1" spc="-25" baseline="30000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coperti).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8B279728-EC38-9EA7-FEA0-36590A4220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28" y="2211678"/>
            <a:ext cx="4281781" cy="3009965"/>
          </a:xfrm>
          <a:prstGeom prst="rect">
            <a:avLst/>
          </a:prstGeom>
        </p:spPr>
      </p:pic>
      <p:sp>
        <p:nvSpPr>
          <p:cNvPr id="3" name="Freccia circolare a sinistra 2">
            <a:extLst>
              <a:ext uri="{FF2B5EF4-FFF2-40B4-BE49-F238E27FC236}">
                <a16:creationId xmlns:a16="http://schemas.microsoft.com/office/drawing/2014/main" id="{59812B4E-75D7-DADE-DEEF-F49D2E6F6954}"/>
              </a:ext>
            </a:extLst>
          </p:cNvPr>
          <p:cNvSpPr/>
          <p:nvPr/>
        </p:nvSpPr>
        <p:spPr>
          <a:xfrm>
            <a:off x="10835803" y="3073988"/>
            <a:ext cx="917024" cy="3069452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4" name="Connettore 3">
            <a:extLst>
              <a:ext uri="{FF2B5EF4-FFF2-40B4-BE49-F238E27FC236}">
                <a16:creationId xmlns:a16="http://schemas.microsoft.com/office/drawing/2014/main" id="{B1F2541C-E15B-D74A-57B6-6D4FBD8FBCCF}"/>
              </a:ext>
            </a:extLst>
          </p:cNvPr>
          <p:cNvSpPr/>
          <p:nvPr/>
        </p:nvSpPr>
        <p:spPr>
          <a:xfrm>
            <a:off x="10569796" y="3073988"/>
            <a:ext cx="142533" cy="132271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" name="Immagine 29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E11F5F20-CB0F-1F78-C7BA-F066210246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8067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870DF78-BB90-08E5-CA4C-05EBD039A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CDF202BD-D9A7-12D4-35A7-EF8BB20C61E7}"/>
              </a:ext>
            </a:extLst>
          </p:cNvPr>
          <p:cNvSpPr txBox="1">
            <a:spLocks/>
          </p:cNvSpPr>
          <p:nvPr/>
        </p:nvSpPr>
        <p:spPr>
          <a:xfrm>
            <a:off x="3478491" y="1612395"/>
            <a:ext cx="8480960" cy="1723549"/>
          </a:xfrm>
          <a:prstGeom prst="rect">
            <a:avLst/>
          </a:prstGeom>
          <a:solidFill>
            <a:srgbClr val="FFE181"/>
          </a:solidFill>
          <a:ln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60363" indent="-268288" algn="l">
              <a:buFont typeface="Arial" panose="020B0604020202020204" pitchFamily="34" charset="0"/>
              <a:buChar char="•"/>
            </a:pPr>
            <a:r>
              <a:rPr lang="it-IT" sz="14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Minori costi nell’approvvigionamento della materia prima (alluminio)</a:t>
            </a:r>
          </a:p>
          <a:p>
            <a:pPr marL="360363" indent="-268288" algn="just"/>
            <a:r>
              <a:rPr lang="it-IT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	per effetto del riutilizzo dei residui di produzione</a:t>
            </a:r>
          </a:p>
          <a:p>
            <a:pPr marL="360363" indent="-268288" algn="just"/>
            <a:endParaRPr lang="it-IT" sz="1400" dirty="0">
              <a:solidFill>
                <a:schemeClr val="tx1">
                  <a:lumMod val="95000"/>
                  <a:lumOff val="5000"/>
                </a:schemeClr>
              </a:solidFill>
              <a:latin typeface="Aptos" panose="020B0004020202020204" pitchFamily="34" charset="0"/>
            </a:endParaRPr>
          </a:p>
          <a:p>
            <a:pPr marL="360363" indent="-268288" algn="just">
              <a:buFont typeface="Arial" panose="020B0604020202020204" pitchFamily="34" charset="0"/>
              <a:buChar char="•"/>
            </a:pPr>
            <a:r>
              <a:rPr lang="it-IT" sz="14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Efficientamento supply chain</a:t>
            </a:r>
          </a:p>
          <a:p>
            <a:pPr marL="360363" indent="-268288" algn="l"/>
            <a:r>
              <a:rPr lang="it-IT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	per effetto di una ottimizzazione (riduzione) dei trasporti.</a:t>
            </a:r>
          </a:p>
          <a:p>
            <a:pPr marL="360363" indent="-268288" algn="l"/>
            <a:endParaRPr lang="it-IT" sz="1400" u="sng" dirty="0">
              <a:solidFill>
                <a:schemeClr val="tx1">
                  <a:lumMod val="95000"/>
                  <a:lumOff val="5000"/>
                </a:schemeClr>
              </a:solidFill>
              <a:latin typeface="Aptos" panose="020B0004020202020204" pitchFamily="34" charset="0"/>
            </a:endParaRPr>
          </a:p>
          <a:p>
            <a:pPr marL="360363" indent="-268288" algn="l">
              <a:buFont typeface="Arial" panose="020B0604020202020204" pitchFamily="34" charset="0"/>
              <a:buChar char="•"/>
            </a:pPr>
            <a:r>
              <a:rPr lang="it-IT" sz="14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«Alleggerimento»  dell’organizzazione </a:t>
            </a:r>
          </a:p>
          <a:p>
            <a:pPr marL="360363" indent="-268288" algn="just"/>
            <a:r>
              <a:rPr lang="it-IT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	mediante riduzione dell’attività «burocratica» connessa al rifiuto.</a:t>
            </a:r>
            <a:endParaRPr lang="it-IT" sz="1400" b="0" u="sng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6" name="Immagine 5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3CF26E59-9879-1C70-9A53-349A32B43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7" name="Titolo 18">
            <a:extLst>
              <a:ext uri="{FF2B5EF4-FFF2-40B4-BE49-F238E27FC236}">
                <a16:creationId xmlns:a16="http://schemas.microsoft.com/office/drawing/2014/main" id="{5A407A52-F462-AC18-B97A-A6B75FC2BBFF}"/>
              </a:ext>
            </a:extLst>
          </p:cNvPr>
          <p:cNvSpPr txBox="1">
            <a:spLocks/>
          </p:cNvSpPr>
          <p:nvPr/>
        </p:nvSpPr>
        <p:spPr>
          <a:xfrm>
            <a:off x="2048856" y="417062"/>
            <a:ext cx="935113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CONCUSIONI: </a:t>
            </a:r>
          </a:p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VANTAGGI DEL SOTTOPRODOTTO</a:t>
            </a: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A1FF1992-BD77-554C-72D2-C486A8B94A04}"/>
              </a:ext>
            </a:extLst>
          </p:cNvPr>
          <p:cNvSpPr/>
          <p:nvPr/>
        </p:nvSpPr>
        <p:spPr>
          <a:xfrm>
            <a:off x="458005" y="2163516"/>
            <a:ext cx="2724347" cy="499620"/>
          </a:xfrm>
          <a:prstGeom prst="roundRect">
            <a:avLst/>
          </a:prstGeom>
          <a:solidFill>
            <a:srgbClr val="FFE18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ptos" panose="020B0004020202020204" pitchFamily="34" charset="0"/>
              </a:rPr>
              <a:t>ECONOMICO</a:t>
            </a: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A6A9957D-DCD0-87AB-D855-38BBEDBDB8F3}"/>
              </a:ext>
            </a:extLst>
          </p:cNvPr>
          <p:cNvSpPr/>
          <p:nvPr/>
        </p:nvSpPr>
        <p:spPr>
          <a:xfrm>
            <a:off x="458006" y="4039741"/>
            <a:ext cx="2724347" cy="499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00B050"/>
                </a:solidFill>
                <a:latin typeface="Aptos" panose="020B0004020202020204" pitchFamily="34" charset="0"/>
              </a:rPr>
              <a:t>AMBIENTALE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CF201014-958F-E96D-46FD-8140ED265E61}"/>
              </a:ext>
            </a:extLst>
          </p:cNvPr>
          <p:cNvSpPr txBox="1"/>
          <p:nvPr/>
        </p:nvSpPr>
        <p:spPr>
          <a:xfrm>
            <a:off x="3478491" y="3711117"/>
            <a:ext cx="8480960" cy="11695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b="1" u="sng" dirty="0">
                <a:solidFill>
                  <a:srgbClr val="00B050"/>
                </a:solidFill>
                <a:latin typeface="Aptos" panose="020B0004020202020204" pitchFamily="34" charset="0"/>
              </a:rPr>
              <a:t>ECONOMIA CIRCOLARE</a:t>
            </a:r>
          </a:p>
          <a:p>
            <a:pPr marL="263525" indent="-263525" algn="just"/>
            <a:r>
              <a:rPr lang="it-IT" sz="1400" b="1" dirty="0">
                <a:solidFill>
                  <a:srgbClr val="00B050"/>
                </a:solidFill>
                <a:latin typeface="Aptos" panose="020B0004020202020204" pitchFamily="34" charset="0"/>
              </a:rPr>
              <a:t>	Riduzione dell’impatto ambientale del processo produttivo LPM (riutilizzo dei residui). </a:t>
            </a:r>
          </a:p>
          <a:p>
            <a:pPr marL="263525" indent="-263525" algn="just"/>
            <a:endParaRPr lang="it-IT" sz="1400" b="1" u="sng" dirty="0">
              <a:solidFill>
                <a:srgbClr val="00B050"/>
              </a:solidFill>
              <a:latin typeface="Aptos" panose="020B00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b="1" u="sng" dirty="0">
                <a:solidFill>
                  <a:srgbClr val="00B050"/>
                </a:solidFill>
                <a:latin typeface="Aptos" panose="020B0004020202020204" pitchFamily="34" charset="0"/>
              </a:rPr>
              <a:t>STARTEGIA AZIENDALE DI SOSTENIBILITA’</a:t>
            </a:r>
          </a:p>
          <a:p>
            <a:pPr marL="263525" indent="-263525" algn="just"/>
            <a:r>
              <a:rPr lang="it-IT" sz="1400" b="1" dirty="0">
                <a:solidFill>
                  <a:srgbClr val="00B050"/>
                </a:solidFill>
                <a:latin typeface="Aptos" panose="020B0004020202020204" pitchFamily="34" charset="0"/>
              </a:rPr>
              <a:t>	Accelerazione rispetto agli obiettivi prefissati in ambito ambientale (riduzione rifiuti/ trasporti).</a:t>
            </a:r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1E09A4E1-6C2C-8DA0-691B-5F78456A18BC}"/>
              </a:ext>
            </a:extLst>
          </p:cNvPr>
          <p:cNvSpPr/>
          <p:nvPr/>
        </p:nvSpPr>
        <p:spPr>
          <a:xfrm>
            <a:off x="458005" y="5694838"/>
            <a:ext cx="2724347" cy="499620"/>
          </a:xfrm>
          <a:prstGeom prst="roundRect">
            <a:avLst/>
          </a:prstGeom>
          <a:solidFill>
            <a:srgbClr val="B8E8F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119FFF"/>
                </a:solidFill>
                <a:latin typeface="Aptos" panose="020B0004020202020204" pitchFamily="34" charset="0"/>
              </a:rPr>
              <a:t>IMMAGINE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3BE099CB-AF9A-0F27-EE74-91659B76772D}"/>
              </a:ext>
            </a:extLst>
          </p:cNvPr>
          <p:cNvSpPr txBox="1"/>
          <p:nvPr/>
        </p:nvSpPr>
        <p:spPr>
          <a:xfrm>
            <a:off x="3478491" y="5334343"/>
            <a:ext cx="8480960" cy="1384995"/>
          </a:xfrm>
          <a:prstGeom prst="rect">
            <a:avLst/>
          </a:prstGeom>
          <a:solidFill>
            <a:srgbClr val="B8E8F2"/>
          </a:solidFill>
          <a:ln>
            <a:solidFill>
              <a:srgbClr val="B8E8F2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u="sng" dirty="0">
                <a:solidFill>
                  <a:srgbClr val="0099FF"/>
                </a:solidFill>
                <a:latin typeface="Aptos" panose="020B0004020202020204" pitchFamily="34" charset="0"/>
              </a:rPr>
              <a:t>BRAND REPUTATION </a:t>
            </a:r>
          </a:p>
          <a:p>
            <a:pPr marL="263525" indent="-263525"/>
            <a:r>
              <a:rPr lang="it-IT" sz="1400" b="1" dirty="0">
                <a:solidFill>
                  <a:srgbClr val="0099FF"/>
                </a:solidFill>
                <a:latin typeface="Aptos" panose="020B0004020202020204" pitchFamily="34" charset="0"/>
              </a:rPr>
              <a:t>	LPM considera le tematiche ESG come parte integrate della propria strategia aziendale.</a:t>
            </a:r>
          </a:p>
          <a:p>
            <a:pPr marL="263525" indent="-263525"/>
            <a:endParaRPr lang="it-IT" sz="1400" b="1" u="sng" dirty="0">
              <a:solidFill>
                <a:srgbClr val="0099FF"/>
              </a:solidFill>
              <a:latin typeface="Aptos" panose="020B00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u="sng" dirty="0">
                <a:solidFill>
                  <a:srgbClr val="0099FF"/>
                </a:solidFill>
                <a:latin typeface="Aptos" panose="020B0004020202020204" pitchFamily="34" charset="0"/>
              </a:rPr>
              <a:t>MARKETING</a:t>
            </a:r>
          </a:p>
          <a:p>
            <a:pPr marL="263525" indent="-263525"/>
            <a:r>
              <a:rPr lang="it-IT" sz="1400" b="1" dirty="0">
                <a:solidFill>
                  <a:srgbClr val="0099FF"/>
                </a:solidFill>
                <a:latin typeface="Aptos" panose="020B0004020202020204" pitchFamily="34" charset="0"/>
              </a:rPr>
              <a:t>	Tematica utilizzata anche come elemento distintivo rispetto ai competitor nella promozione dei propri prodotti.	</a:t>
            </a:r>
            <a:endParaRPr lang="it-IT" sz="1400" b="1" dirty="0">
              <a:solidFill>
                <a:srgbClr val="00B050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401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1E7774B-1564-9515-96E6-9BF2F8058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14">
            <a:extLst>
              <a:ext uri="{FF2B5EF4-FFF2-40B4-BE49-F238E27FC236}">
                <a16:creationId xmlns:a16="http://schemas.microsoft.com/office/drawing/2014/main" id="{8F3DBA2C-23E6-EC87-4F4D-B6A2CBB777E2}"/>
              </a:ext>
            </a:extLst>
          </p:cNvPr>
          <p:cNvSpPr txBox="1">
            <a:spLocks/>
          </p:cNvSpPr>
          <p:nvPr/>
        </p:nvSpPr>
        <p:spPr>
          <a:xfrm>
            <a:off x="1423447" y="2680831"/>
            <a:ext cx="4515440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63525" algn="l"/>
            <a:endParaRPr lang="it-IT" sz="1400" b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63525" indent="-263525" algn="l"/>
            <a:r>
              <a:rPr lang="it-IT" sz="1400" b="0" dirty="0">
                <a:solidFill>
                  <a:schemeClr val="tx1"/>
                </a:solidFill>
                <a:latin typeface="Calibri" panose="020F0502020204030204" pitchFamily="34" charset="0"/>
              </a:rPr>
              <a:t>	</a:t>
            </a:r>
          </a:p>
          <a:p>
            <a:pPr marL="263525" indent="-263525" algn="l"/>
            <a:r>
              <a:rPr lang="it-IT" sz="1400" b="0" dirty="0">
                <a:solidFill>
                  <a:schemeClr val="tx1"/>
                </a:solidFill>
                <a:latin typeface="Calibri" panose="020F0502020204030204" pitchFamily="34" charset="0"/>
              </a:rPr>
              <a:t>	</a:t>
            </a:r>
            <a:endParaRPr lang="it-IT" sz="1800" dirty="0">
              <a:solidFill>
                <a:schemeClr val="tx1"/>
              </a:solidFill>
              <a:latin typeface="Aptos" panose="020B0004020202020204" pitchFamily="34" charset="0"/>
            </a:endParaRPr>
          </a:p>
          <a:p>
            <a:pPr marL="263525" indent="-263525" algn="l"/>
            <a:endParaRPr lang="it-IT" sz="1400" b="0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Immagine 1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5868DD58-86BF-4600-A30B-A00DB7045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4" name="Titolo 18">
            <a:extLst>
              <a:ext uri="{FF2B5EF4-FFF2-40B4-BE49-F238E27FC236}">
                <a16:creationId xmlns:a16="http://schemas.microsoft.com/office/drawing/2014/main" id="{5E9AEB0A-5838-DD30-D702-8BF785804A93}"/>
              </a:ext>
            </a:extLst>
          </p:cNvPr>
          <p:cNvSpPr txBox="1">
            <a:spLocks/>
          </p:cNvSpPr>
          <p:nvPr/>
        </p:nvSpPr>
        <p:spPr>
          <a:xfrm>
            <a:off x="2048856" y="417062"/>
            <a:ext cx="9351136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SPUNTI DI RILFESSIONE</a:t>
            </a:r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8F78BA04-6F76-AA94-2C28-72FA4F96EA27}"/>
              </a:ext>
            </a:extLst>
          </p:cNvPr>
          <p:cNvSpPr/>
          <p:nvPr/>
        </p:nvSpPr>
        <p:spPr>
          <a:xfrm>
            <a:off x="904121" y="2483739"/>
            <a:ext cx="4940381" cy="4996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9C2C0E"/>
                </a:solidFill>
                <a:latin typeface="Aptos" panose="020B0004020202020204" pitchFamily="34" charset="0"/>
              </a:rPr>
              <a:t>DRIVER FISCALE</a:t>
            </a:r>
          </a:p>
        </p:txBody>
      </p:sp>
      <p:sp>
        <p:nvSpPr>
          <p:cNvPr id="8" name="Rettangolo con angoli arrotondati 7">
            <a:extLst>
              <a:ext uri="{FF2B5EF4-FFF2-40B4-BE49-F238E27FC236}">
                <a16:creationId xmlns:a16="http://schemas.microsoft.com/office/drawing/2014/main" id="{C1BA6B72-E7B6-CC13-D302-E46EA3DF6AEA}"/>
              </a:ext>
            </a:extLst>
          </p:cNvPr>
          <p:cNvSpPr/>
          <p:nvPr/>
        </p:nvSpPr>
        <p:spPr>
          <a:xfrm>
            <a:off x="904121" y="5239098"/>
            <a:ext cx="4940381" cy="49962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rgbClr val="9C2C0E"/>
                </a:solidFill>
                <a:latin typeface="Aptos" panose="020B0004020202020204" pitchFamily="34" charset="0"/>
              </a:rPr>
              <a:t>IMPOSTAZIONE NAZIONALE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1D3FE31-13E2-2C4D-DB64-BF59CE89438E}"/>
              </a:ext>
            </a:extLst>
          </p:cNvPr>
          <p:cNvSpPr txBox="1"/>
          <p:nvPr/>
        </p:nvSpPr>
        <p:spPr>
          <a:xfrm>
            <a:off x="6096000" y="2126398"/>
            <a:ext cx="5497909" cy="138499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marL="549275" indent="-285750" algn="just">
              <a:buFont typeface="Arial" panose="020B0604020202020204" pitchFamily="34" charset="0"/>
              <a:buChar char="•"/>
            </a:pPr>
            <a:r>
              <a:rPr lang="it-IT" sz="2800" b="1" dirty="0">
                <a:latin typeface="Aptos" panose="020B0004020202020204" pitchFamily="34" charset="0"/>
                <a:ea typeface="+mj-ea"/>
                <a:cs typeface="+mj-cs"/>
              </a:rPr>
              <a:t>Incentivi </a:t>
            </a:r>
          </a:p>
          <a:p>
            <a:pPr marL="549275" indent="-285750">
              <a:buFont typeface="Arial" panose="020B0604020202020204" pitchFamily="34" charset="0"/>
              <a:buChar char="•"/>
            </a:pPr>
            <a:r>
              <a:rPr lang="it-IT" sz="2800" b="1" dirty="0">
                <a:latin typeface="Aptos" panose="020B0004020202020204" pitchFamily="34" charset="0"/>
                <a:ea typeface="+mj-ea"/>
                <a:cs typeface="+mj-cs"/>
              </a:rPr>
              <a:t>Valorizzazione in chiave fundraising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9B1DE83-B25A-E4E8-E43C-7932B0E35D20}"/>
              </a:ext>
            </a:extLst>
          </p:cNvPr>
          <p:cNvSpPr txBox="1"/>
          <p:nvPr/>
        </p:nvSpPr>
        <p:spPr>
          <a:xfrm>
            <a:off x="6096000" y="4580967"/>
            <a:ext cx="5497909" cy="1815882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marL="549275" indent="-285750" algn="just">
              <a:buFont typeface="Arial" panose="020B0604020202020204" pitchFamily="34" charset="0"/>
              <a:buChar char="•"/>
            </a:pPr>
            <a:r>
              <a:rPr lang="it-IT" sz="2800" b="1" dirty="0">
                <a:latin typeface="Aptos" panose="020B0004020202020204" pitchFamily="34" charset="0"/>
                <a:ea typeface="+mj-ea"/>
                <a:cs typeface="+mj-cs"/>
              </a:rPr>
              <a:t>Mutuo riconoscimento delle decisioni regionali</a:t>
            </a:r>
          </a:p>
          <a:p>
            <a:pPr marL="549275" indent="-285750">
              <a:buFont typeface="Arial" panose="020B0604020202020204" pitchFamily="34" charset="0"/>
              <a:buChar char="•"/>
            </a:pPr>
            <a:r>
              <a:rPr lang="it-IT" sz="2800" b="1" dirty="0">
                <a:latin typeface="Aptos" panose="020B0004020202020204" pitchFamily="34" charset="0"/>
                <a:ea typeface="+mj-ea"/>
                <a:cs typeface="+mj-cs"/>
              </a:rPr>
              <a:t>Approccio più omogeneo da parte delle tavoli regionali</a:t>
            </a:r>
          </a:p>
        </p:txBody>
      </p:sp>
    </p:spTree>
    <p:extLst>
      <p:ext uri="{BB962C8B-B14F-4D97-AF65-F5344CB8AC3E}">
        <p14:creationId xmlns:p14="http://schemas.microsoft.com/office/powerpoint/2010/main" val="1290839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5575DC43-3F7D-44D9-8B5C-1212395372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89019" y="874981"/>
            <a:ext cx="8091053" cy="769441"/>
          </a:xfrm>
        </p:spPr>
        <p:txBody>
          <a:bodyPr/>
          <a:lstStyle/>
          <a:p>
            <a:pPr algn="ctr"/>
            <a:r>
              <a:rPr lang="it-IT" sz="50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GRAZIE DELL’ATTENZIONE</a:t>
            </a:r>
          </a:p>
        </p:txBody>
      </p:sp>
      <p:sp>
        <p:nvSpPr>
          <p:cNvPr id="3" name="object 10">
            <a:extLst>
              <a:ext uri="{FF2B5EF4-FFF2-40B4-BE49-F238E27FC236}">
                <a16:creationId xmlns:a16="http://schemas.microsoft.com/office/drawing/2014/main" id="{A90A252A-F027-1CC0-5B79-34B2E8955A97}"/>
              </a:ext>
            </a:extLst>
          </p:cNvPr>
          <p:cNvSpPr/>
          <p:nvPr/>
        </p:nvSpPr>
        <p:spPr>
          <a:xfrm>
            <a:off x="6963680" y="2192649"/>
            <a:ext cx="2669847" cy="22366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it-IT"/>
          </a:p>
        </p:txBody>
      </p:sp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216C2CC8-C360-6E68-7AA2-7E7897E95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255" y="2287963"/>
            <a:ext cx="2764872" cy="2236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36850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1">
            <a:extLst>
              <a:ext uri="{FF2B5EF4-FFF2-40B4-BE49-F238E27FC236}">
                <a16:creationId xmlns:a16="http://schemas.microsoft.com/office/drawing/2014/main" id="{A4CA0806-6758-C0E5-58CC-004E281FC98D}"/>
              </a:ext>
            </a:extLst>
          </p:cNvPr>
          <p:cNvSpPr txBox="1"/>
          <p:nvPr/>
        </p:nvSpPr>
        <p:spPr>
          <a:xfrm>
            <a:off x="6981285" y="1286531"/>
            <a:ext cx="4654980" cy="3693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09880" algn="ctr">
              <a:buClr>
                <a:srgbClr val="FFFFFF"/>
              </a:buClr>
              <a:tabLst>
                <a:tab pos="905510" algn="l"/>
              </a:tabLst>
            </a:pPr>
            <a:r>
              <a:rPr lang="it-IT" sz="2000" b="1" spc="-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PRODUZIONE DIRETTA NELLO STABILIMENTO DI SASSO MARCONI 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Lavorazione di lastre in materiali plastici.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Lavorazione di estrusi in alluminio e acciaio    inox.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Progettazione e realizzazione sistemi di protezioni antinfortunistiche e di pannellature divisorie.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Lavorazione a disegno di materiali plastici per design e oggettistica.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Recupero sfridi di lavorazione.</a:t>
            </a:r>
            <a:endParaRPr lang="it-IT" sz="2000" b="1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object 9">
            <a:extLst>
              <a:ext uri="{FF2B5EF4-FFF2-40B4-BE49-F238E27FC236}">
                <a16:creationId xmlns:a16="http://schemas.microsoft.com/office/drawing/2014/main" id="{10CF98D5-2037-E03E-3102-7EB8802D979A}"/>
              </a:ext>
            </a:extLst>
          </p:cNvPr>
          <p:cNvSpPr/>
          <p:nvPr/>
        </p:nvSpPr>
        <p:spPr>
          <a:xfrm>
            <a:off x="1584826" y="1401539"/>
            <a:ext cx="1718920" cy="1721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Titolo 18">
            <a:extLst>
              <a:ext uri="{FF2B5EF4-FFF2-40B4-BE49-F238E27FC236}">
                <a16:creationId xmlns:a16="http://schemas.microsoft.com/office/drawing/2014/main" id="{AA34AA18-77EA-7934-5328-670532E03C57}"/>
              </a:ext>
            </a:extLst>
          </p:cNvPr>
          <p:cNvSpPr txBox="1">
            <a:spLocks/>
          </p:cNvSpPr>
          <p:nvPr/>
        </p:nvSpPr>
        <p:spPr>
          <a:xfrm>
            <a:off x="1792513" y="417062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PRODOTTI e SERVIZI</a:t>
            </a:r>
          </a:p>
        </p:txBody>
      </p:sp>
      <p:pic>
        <p:nvPicPr>
          <p:cNvPr id="16" name="Immagine 15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113D401B-C944-5D89-55FE-252E5A24D5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DB44FF7-4017-180A-0C89-2AB5538DAE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826" y="3429001"/>
            <a:ext cx="4654980" cy="3241198"/>
          </a:xfrm>
          <a:prstGeom prst="rect">
            <a:avLst/>
          </a:prstGeom>
        </p:spPr>
      </p:pic>
      <p:sp>
        <p:nvSpPr>
          <p:cNvPr id="8" name="object 16">
            <a:extLst>
              <a:ext uri="{FF2B5EF4-FFF2-40B4-BE49-F238E27FC236}">
                <a16:creationId xmlns:a16="http://schemas.microsoft.com/office/drawing/2014/main" id="{C60D76C5-82D0-151C-FCBA-D4646178C3C7}"/>
              </a:ext>
            </a:extLst>
          </p:cNvPr>
          <p:cNvSpPr/>
          <p:nvPr/>
        </p:nvSpPr>
        <p:spPr>
          <a:xfrm>
            <a:off x="4132446" y="1592297"/>
            <a:ext cx="2020139" cy="15309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21">
            <a:extLst>
              <a:ext uri="{FF2B5EF4-FFF2-40B4-BE49-F238E27FC236}">
                <a16:creationId xmlns:a16="http://schemas.microsoft.com/office/drawing/2014/main" id="{23EBD4C7-FE4D-9852-6A66-1DA70765F953}"/>
              </a:ext>
            </a:extLst>
          </p:cNvPr>
          <p:cNvSpPr txBox="1"/>
          <p:nvPr/>
        </p:nvSpPr>
        <p:spPr>
          <a:xfrm>
            <a:off x="7439363" y="5423489"/>
            <a:ext cx="4196902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09880" algn="ctr">
              <a:buClr>
                <a:srgbClr val="FFFFFF"/>
              </a:buClr>
              <a:tabLst>
                <a:tab pos="905510" algn="l"/>
              </a:tabLst>
            </a:pPr>
            <a:r>
              <a:rPr lang="it-IT" sz="2000" b="1" spc="-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SERVIZI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Progettazione</a:t>
            </a:r>
          </a:p>
          <a:p>
            <a:pPr marL="298450" indent="-285750" algn="just">
              <a:lnSpc>
                <a:spcPct val="100000"/>
              </a:lnSpc>
              <a:buSzPct val="105000"/>
              <a:buFont typeface="Arial" panose="020B0604020202020204" pitchFamily="34" charset="0"/>
              <a:buChar char="•"/>
            </a:pPr>
            <a:r>
              <a:rPr lang="it-IT" sz="2000" b="1" spc="-25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Montaggio presso Clienti</a:t>
            </a:r>
            <a:endParaRPr lang="it-IT" sz="2000" b="1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459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E323F-1F21-408C-689C-C25A4B0E15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1680909C-F475-8F02-81B2-5C33CC6FB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7" name="Titolo 18">
            <a:extLst>
              <a:ext uri="{FF2B5EF4-FFF2-40B4-BE49-F238E27FC236}">
                <a16:creationId xmlns:a16="http://schemas.microsoft.com/office/drawing/2014/main" id="{3208DE62-C7A9-E67B-75B7-A05E53999F32}"/>
              </a:ext>
            </a:extLst>
          </p:cNvPr>
          <p:cNvSpPr txBox="1">
            <a:spLocks/>
          </p:cNvSpPr>
          <p:nvPr/>
        </p:nvSpPr>
        <p:spPr>
          <a:xfrm>
            <a:off x="1772416" y="524880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RESIDUI DI PRODUZIONE: CONSIDERAZIONE PRELIMINARE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75055FC6-F3A4-D95B-98EC-DFE1DB45A2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077" y="4378139"/>
            <a:ext cx="3619210" cy="2162065"/>
          </a:xfrm>
          <a:prstGeom prst="rect">
            <a:avLst/>
          </a:prstGeom>
        </p:spPr>
      </p:pic>
      <p:graphicFrame>
        <p:nvGraphicFramePr>
          <p:cNvPr id="22" name="Titolo 18">
            <a:extLst>
              <a:ext uri="{FF2B5EF4-FFF2-40B4-BE49-F238E27FC236}">
                <a16:creationId xmlns:a16="http://schemas.microsoft.com/office/drawing/2014/main" id="{2A80F68B-9722-2ED8-B6B2-817E68B301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86140"/>
              </p:ext>
            </p:extLst>
          </p:nvPr>
        </p:nvGraphicFramePr>
        <p:xfrm>
          <a:off x="2863831" y="2174127"/>
          <a:ext cx="8915400" cy="2066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4" name="Titolo 18">
            <a:extLst>
              <a:ext uri="{FF2B5EF4-FFF2-40B4-BE49-F238E27FC236}">
                <a16:creationId xmlns:a16="http://schemas.microsoft.com/office/drawing/2014/main" id="{487EC7A8-2F06-59D1-FA78-C4AB0EC812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9138165"/>
              </p:ext>
            </p:extLst>
          </p:nvPr>
        </p:nvGraphicFramePr>
        <p:xfrm>
          <a:off x="3313189" y="4473844"/>
          <a:ext cx="4097096" cy="2066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6" name="Immagine 5" descr="2.700 Faccia Perplessa Illustrazioni stock, grafiche vettoriali  royalty-free e clip art - iStock | Faccia espressiva">
            <a:extLst>
              <a:ext uri="{FF2B5EF4-FFF2-40B4-BE49-F238E27FC236}">
                <a16:creationId xmlns:a16="http://schemas.microsoft.com/office/drawing/2014/main" id="{8A5FF485-2A7F-8679-9407-BDBDA894809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20000" r="17778" b="11999"/>
          <a:stretch>
            <a:fillRect/>
          </a:stretch>
        </p:blipFill>
        <p:spPr bwMode="auto">
          <a:xfrm>
            <a:off x="412769" y="2091346"/>
            <a:ext cx="2451062" cy="24671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292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77C53-9C68-FBF7-04B5-EF44A3075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DA46634A-B139-D127-76AF-291DAECB3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7" name="Titolo 18">
            <a:extLst>
              <a:ext uri="{FF2B5EF4-FFF2-40B4-BE49-F238E27FC236}">
                <a16:creationId xmlns:a16="http://schemas.microsoft.com/office/drawing/2014/main" id="{2679BA11-7EE5-2D74-CBCA-5AE65A90D965}"/>
              </a:ext>
            </a:extLst>
          </p:cNvPr>
          <p:cNvSpPr txBox="1">
            <a:spLocks/>
          </p:cNvSpPr>
          <p:nvPr/>
        </p:nvSpPr>
        <p:spPr>
          <a:xfrm>
            <a:off x="2450968" y="524880"/>
            <a:ext cx="91802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RESIDUI DI PRODUZIONE LPM.GROUP</a:t>
            </a:r>
          </a:p>
        </p:txBody>
      </p:sp>
      <p:sp>
        <p:nvSpPr>
          <p:cNvPr id="2" name="Titolo 18">
            <a:extLst>
              <a:ext uri="{FF2B5EF4-FFF2-40B4-BE49-F238E27FC236}">
                <a16:creationId xmlns:a16="http://schemas.microsoft.com/office/drawing/2014/main" id="{4E43A332-2DFF-A63F-C727-2BE8342AFA25}"/>
              </a:ext>
            </a:extLst>
          </p:cNvPr>
          <p:cNvSpPr txBox="1">
            <a:spLocks/>
          </p:cNvSpPr>
          <p:nvPr/>
        </p:nvSpPr>
        <p:spPr>
          <a:xfrm>
            <a:off x="457640" y="2417033"/>
            <a:ext cx="4707214" cy="168899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600" b="1" u="sng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SPEZZONI di ALLUMINIO</a:t>
            </a:r>
          </a:p>
          <a:p>
            <a:pPr marL="457200" marR="0" lvl="0" indent="-4572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6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Residui di profili tagliati</a:t>
            </a:r>
          </a:p>
          <a:p>
            <a:pPr marL="457200" marR="0" lvl="0" indent="-4572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6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Spezzoni non conformi</a:t>
            </a:r>
          </a:p>
          <a:p>
            <a:pPr marL="457200" marR="0" lvl="0" indent="-4572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26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 Profili obsoleti</a:t>
            </a:r>
            <a:endParaRPr kumimoji="0" lang="it-IT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pic>
        <p:nvPicPr>
          <p:cNvPr id="3" name="Immagine 2" descr="Immagine che contiene ingegneria, acciaio, interno&#10;&#10;Il contenuto generato dall'IA potrebbe non essere corretto.">
            <a:extLst>
              <a:ext uri="{FF2B5EF4-FFF2-40B4-BE49-F238E27FC236}">
                <a16:creationId xmlns:a16="http://schemas.microsoft.com/office/drawing/2014/main" id="{32DD0C66-1C10-10B4-83C7-3A32D231D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841" y="1995267"/>
            <a:ext cx="4280568" cy="286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1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11596-9D86-531E-A289-16D9F8B70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testo, schermata, Software multimediale, computer&#10;&#10;Descrizione generata automaticamente">
            <a:extLst>
              <a:ext uri="{FF2B5EF4-FFF2-40B4-BE49-F238E27FC236}">
                <a16:creationId xmlns:a16="http://schemas.microsoft.com/office/drawing/2014/main" id="{4FBA6D32-5772-E27D-4DBE-340BF5DB79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2" t="15892" r="37312" b="6864"/>
          <a:stretch/>
        </p:blipFill>
        <p:spPr bwMode="auto">
          <a:xfrm>
            <a:off x="6600938" y="1781632"/>
            <a:ext cx="5181625" cy="48024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CE3C3F8-F763-5510-1CD6-B22EA39AE0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16" y="1781633"/>
            <a:ext cx="5528132" cy="4802481"/>
          </a:xfrm>
          <a:prstGeom prst="rect">
            <a:avLst/>
          </a:prstGeom>
        </p:spPr>
      </p:pic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9AD88990-CC6F-6385-F608-FB512AF941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7" name="Titolo 18">
            <a:extLst>
              <a:ext uri="{FF2B5EF4-FFF2-40B4-BE49-F238E27FC236}">
                <a16:creationId xmlns:a16="http://schemas.microsoft.com/office/drawing/2014/main" id="{85E6C27F-A744-7A5F-9131-6C3C7EC7E06C}"/>
              </a:ext>
            </a:extLst>
          </p:cNvPr>
          <p:cNvSpPr txBox="1">
            <a:spLocks/>
          </p:cNvSpPr>
          <p:nvPr/>
        </p:nvSpPr>
        <p:spPr>
          <a:xfrm>
            <a:off x="1772416" y="309921"/>
            <a:ext cx="951128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SPEZZONI DI ALLUMINIO LPM.GROUP:</a:t>
            </a:r>
          </a:p>
        </p:txBody>
      </p:sp>
      <p:sp>
        <p:nvSpPr>
          <p:cNvPr id="9" name="Titolo 18">
            <a:extLst>
              <a:ext uri="{FF2B5EF4-FFF2-40B4-BE49-F238E27FC236}">
                <a16:creationId xmlns:a16="http://schemas.microsoft.com/office/drawing/2014/main" id="{AB2DB195-A463-0DA1-7156-6CB361A61681}"/>
              </a:ext>
            </a:extLst>
          </p:cNvPr>
          <p:cNvSpPr txBox="1">
            <a:spLocks/>
          </p:cNvSpPr>
          <p:nvPr/>
        </p:nvSpPr>
        <p:spPr>
          <a:xfrm>
            <a:off x="2070356" y="949683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RIFIUTI o SOTTOPRODOTTI?</a:t>
            </a:r>
          </a:p>
        </p:txBody>
      </p:sp>
    </p:spTree>
    <p:extLst>
      <p:ext uri="{BB962C8B-B14F-4D97-AF65-F5344CB8AC3E}">
        <p14:creationId xmlns:p14="http://schemas.microsoft.com/office/powerpoint/2010/main" val="1522052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B15C2-5704-5933-84BD-D932F045D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F5DB6ED5-0595-7CC6-832B-2CC2C395A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7" name="Titolo 18">
            <a:extLst>
              <a:ext uri="{FF2B5EF4-FFF2-40B4-BE49-F238E27FC236}">
                <a16:creationId xmlns:a16="http://schemas.microsoft.com/office/drawing/2014/main" id="{036F3037-B6DF-DC7D-4B62-54D608F5622F}"/>
              </a:ext>
            </a:extLst>
          </p:cNvPr>
          <p:cNvSpPr txBox="1">
            <a:spLocks/>
          </p:cNvSpPr>
          <p:nvPr/>
        </p:nvSpPr>
        <p:spPr>
          <a:xfrm>
            <a:off x="791110" y="524880"/>
            <a:ext cx="1140089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Art. 184-bis del D.Lgs.152/06  </a:t>
            </a:r>
          </a:p>
        </p:txBody>
      </p:sp>
      <p:sp>
        <p:nvSpPr>
          <p:cNvPr id="2" name="Titolo 18">
            <a:extLst>
              <a:ext uri="{FF2B5EF4-FFF2-40B4-BE49-F238E27FC236}">
                <a16:creationId xmlns:a16="http://schemas.microsoft.com/office/drawing/2014/main" id="{4CABBD15-DB17-004F-4A64-DE176A021F96}"/>
              </a:ext>
            </a:extLst>
          </p:cNvPr>
          <p:cNvSpPr txBox="1">
            <a:spLocks/>
          </p:cNvSpPr>
          <p:nvPr/>
        </p:nvSpPr>
        <p:spPr>
          <a:xfrm>
            <a:off x="343313" y="1801646"/>
            <a:ext cx="11595258" cy="4531474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E' un sottoprodotto e non un rifiuto [..], qualsiasi sostanza od oggetto che soddisfa tutte le seguenti condizioni: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b="1" dirty="0">
              <a:solidFill>
                <a:schemeClr val="tx1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266700" marR="0" lvl="0" indent="-2667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a) la sostanza o l'oggetto è originato da un processo di produzione, di cui costituisce parte integrante, e il cui scopo primario non è la produzione di tale sostanza od oggetto;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2000" b="1" dirty="0">
              <a:solidFill>
                <a:schemeClr val="tx1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266700" indent="-266700" algn="just">
              <a:spcBef>
                <a:spcPts val="0"/>
              </a:spcBef>
              <a:defRPr/>
            </a:pPr>
            <a:r>
              <a:rPr lang="it-IT" sz="20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b) è certo che la sostanza o l'oggetto sarà utilizzato, nel corso dello stesso o di un successivo processo di produzione o di utilizzazione, da parte del produttore o di terzi;</a:t>
            </a:r>
          </a:p>
          <a:p>
            <a:pPr marL="266700" indent="-266700" algn="just">
              <a:spcBef>
                <a:spcPts val="0"/>
              </a:spcBef>
              <a:defRPr/>
            </a:pPr>
            <a:endParaRPr lang="it-IT" sz="2000" b="1" dirty="0">
              <a:solidFill>
                <a:schemeClr val="tx1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266700" indent="-266700" algn="just">
              <a:spcBef>
                <a:spcPts val="0"/>
              </a:spcBef>
              <a:defRPr/>
            </a:pPr>
            <a:r>
              <a:rPr lang="it-IT" sz="20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c) la sostanza o l'oggetto può essere utilizzato direttamente senza alcun ulteriore trattamento diverso dalla normale pratica industriale;</a:t>
            </a:r>
          </a:p>
          <a:p>
            <a:pPr marL="266700" indent="-266700" algn="just">
              <a:spcBef>
                <a:spcPts val="0"/>
              </a:spcBef>
              <a:defRPr/>
            </a:pPr>
            <a:endParaRPr lang="it-IT" sz="2000" b="1" dirty="0">
              <a:solidFill>
                <a:schemeClr val="tx1"/>
              </a:solidFill>
              <a:latin typeface="Aptos" panose="020B0004020202020204" pitchFamily="34" charset="0"/>
              <a:ea typeface="+mn-ea"/>
              <a:cs typeface="+mn-cs"/>
            </a:endParaRPr>
          </a:p>
          <a:p>
            <a:pPr marL="266700" indent="-266700" algn="just">
              <a:spcBef>
                <a:spcPts val="0"/>
              </a:spcBef>
              <a:defRPr/>
            </a:pPr>
            <a:r>
              <a:rPr lang="it-IT" sz="2000" b="1" dirty="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rPr>
              <a:t>d) l'ulteriore utilizzo è legale, ossia la sostanza o l'oggetto soddisfa, per l'utilizzo specifico, tutti i requisiti pertinenti riguardanti i prodotti e la protezione della salute e dell'ambiente e non porterà a impatti complessivi negativi sull'ambiente o la salute umana.</a:t>
            </a:r>
          </a:p>
        </p:txBody>
      </p:sp>
    </p:spTree>
    <p:extLst>
      <p:ext uri="{BB962C8B-B14F-4D97-AF65-F5344CB8AC3E}">
        <p14:creationId xmlns:p14="http://schemas.microsoft.com/office/powerpoint/2010/main" val="461222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7D69E41-9476-E9B7-A1BC-FDE9F0AAD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egnaposto testo 14">
            <a:extLst>
              <a:ext uri="{FF2B5EF4-FFF2-40B4-BE49-F238E27FC236}">
                <a16:creationId xmlns:a16="http://schemas.microsoft.com/office/drawing/2014/main" id="{27E351EF-6746-EBA5-C58F-EC6FE30A0EDE}"/>
              </a:ext>
            </a:extLst>
          </p:cNvPr>
          <p:cNvSpPr txBox="1">
            <a:spLocks/>
          </p:cNvSpPr>
          <p:nvPr/>
        </p:nvSpPr>
        <p:spPr>
          <a:xfrm>
            <a:off x="4092126" y="2112380"/>
            <a:ext cx="3878576" cy="1231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just">
              <a:lnSpc>
                <a:spcPts val="2400"/>
              </a:lnSpc>
            </a:pPr>
            <a:r>
              <a:rPr lang="it-IT" sz="22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</a:rPr>
              <a:t>Il processo produttivo LPM è finalizzato a realizzare protezioni per macchine automatiche…</a:t>
            </a: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olo 18">
            <a:extLst>
              <a:ext uri="{FF2B5EF4-FFF2-40B4-BE49-F238E27FC236}">
                <a16:creationId xmlns:a16="http://schemas.microsoft.com/office/drawing/2014/main" id="{7D93DD64-46D3-3459-5579-D947DF9456FD}"/>
              </a:ext>
            </a:extLst>
          </p:cNvPr>
          <p:cNvSpPr txBox="1">
            <a:spLocks/>
          </p:cNvSpPr>
          <p:nvPr/>
        </p:nvSpPr>
        <p:spPr>
          <a:xfrm>
            <a:off x="1772416" y="309921"/>
            <a:ext cx="9275798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4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SPEZZONI DI ALLUMINIO: ORIGINE</a:t>
            </a:r>
          </a:p>
        </p:txBody>
      </p:sp>
      <p:sp>
        <p:nvSpPr>
          <p:cNvPr id="7" name="Titolo 18">
            <a:extLst>
              <a:ext uri="{FF2B5EF4-FFF2-40B4-BE49-F238E27FC236}">
                <a16:creationId xmlns:a16="http://schemas.microsoft.com/office/drawing/2014/main" id="{997FFD38-F6C0-7EF3-A41A-B00F0A078D50}"/>
              </a:ext>
            </a:extLst>
          </p:cNvPr>
          <p:cNvSpPr txBox="1">
            <a:spLocks/>
          </p:cNvSpPr>
          <p:nvPr/>
        </p:nvSpPr>
        <p:spPr>
          <a:xfrm>
            <a:off x="1702051" y="846146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(art. 184-bis, comma 1 lettera a) del </a:t>
            </a:r>
            <a:r>
              <a:rPr lang="it-IT" sz="2000" b="1" dirty="0" err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D.Lgs</a:t>
            </a: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 152/2006)</a:t>
            </a:r>
          </a:p>
        </p:txBody>
      </p:sp>
      <p:pic>
        <p:nvPicPr>
          <p:cNvPr id="8" name="Immagine 7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CF317301-3AA9-4643-24A7-E975A8088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9" name="Immagine 8" descr="Immagine che contiene schermata, Materiale composito, costruzione, persona&#10;&#10;Descrizione generata automaticamente">
            <a:extLst>
              <a:ext uri="{FF2B5EF4-FFF2-40B4-BE49-F238E27FC236}">
                <a16:creationId xmlns:a16="http://schemas.microsoft.com/office/drawing/2014/main" id="{E36595CC-7834-6D5F-5919-812FCD998B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" t="8522" r="36149" b="8532"/>
          <a:stretch/>
        </p:blipFill>
        <p:spPr bwMode="auto">
          <a:xfrm>
            <a:off x="4455726" y="4279648"/>
            <a:ext cx="3151375" cy="23278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Immagine 1" descr="Immagine che contiene ingegneria, acciaio, interno&#10;&#10;Il contenuto generato dall'IA potrebbe non essere corretto.">
            <a:extLst>
              <a:ext uri="{FF2B5EF4-FFF2-40B4-BE49-F238E27FC236}">
                <a16:creationId xmlns:a16="http://schemas.microsoft.com/office/drawing/2014/main" id="{F9B86A54-1577-FDD9-CC38-E22455967A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764" y="1608473"/>
            <a:ext cx="3672838" cy="246036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F358187-AA9C-4EF8-0D8B-EFA6BA3687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9226" y="1597162"/>
            <a:ext cx="3672838" cy="2557346"/>
          </a:xfrm>
          <a:prstGeom prst="rect">
            <a:avLst/>
          </a:prstGeom>
        </p:spPr>
      </p:pic>
      <p:sp>
        <p:nvSpPr>
          <p:cNvPr id="5" name="Segnaposto testo 14">
            <a:extLst>
              <a:ext uri="{FF2B5EF4-FFF2-40B4-BE49-F238E27FC236}">
                <a16:creationId xmlns:a16="http://schemas.microsoft.com/office/drawing/2014/main" id="{89236611-620D-CF7B-4DDD-C5407465E4AC}"/>
              </a:ext>
            </a:extLst>
          </p:cNvPr>
          <p:cNvSpPr txBox="1">
            <a:spLocks/>
          </p:cNvSpPr>
          <p:nvPr/>
        </p:nvSpPr>
        <p:spPr>
          <a:xfrm>
            <a:off x="324620" y="4374361"/>
            <a:ext cx="3878576" cy="21384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just">
              <a:lnSpc>
                <a:spcPts val="2400"/>
              </a:lnSpc>
            </a:pPr>
            <a:r>
              <a:rPr lang="it-IT" sz="22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</a:rPr>
              <a:t>… e non spezzoni di alluminio. Gli spezzoni di alluminio originano dal processo produttivo LPM senza esserne (palesemente) l’obiettivo primario.</a:t>
            </a:r>
          </a:p>
          <a:p>
            <a:pPr marL="6350" indent="-6350" algn="just">
              <a:lnSpc>
                <a:spcPts val="2400"/>
              </a:lnSpc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Segnaposto testo 14">
            <a:extLst>
              <a:ext uri="{FF2B5EF4-FFF2-40B4-BE49-F238E27FC236}">
                <a16:creationId xmlns:a16="http://schemas.microsoft.com/office/drawing/2014/main" id="{AB0D69AF-3E77-5C29-A669-5D6D3486F4B2}"/>
              </a:ext>
            </a:extLst>
          </p:cNvPr>
          <p:cNvSpPr txBox="1">
            <a:spLocks/>
          </p:cNvSpPr>
          <p:nvPr/>
        </p:nvSpPr>
        <p:spPr>
          <a:xfrm>
            <a:off x="8269226" y="4801987"/>
            <a:ext cx="3672838" cy="923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 algn="just">
              <a:lnSpc>
                <a:spcPts val="2400"/>
              </a:lnSpc>
            </a:pPr>
            <a:r>
              <a:rPr lang="it-IT" sz="22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</a:rPr>
              <a:t>Gli spezzoni di alluminio sono </a:t>
            </a:r>
            <a:r>
              <a:rPr lang="it-IT" sz="22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</a:rPr>
              <a:t>imprescindibili e ineliminabili. </a:t>
            </a:r>
            <a:endParaRPr lang="it-IT" sz="22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845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65F55-A25C-73D8-D53B-82A4C1670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94E5A6C8-A8B1-FAA8-A617-41002FA5A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180" y="4313579"/>
            <a:ext cx="3557476" cy="2130993"/>
          </a:xfrm>
          <a:prstGeom prst="rect">
            <a:avLst/>
          </a:prstGeom>
        </p:spPr>
      </p:pic>
      <p:sp>
        <p:nvSpPr>
          <p:cNvPr id="9" name="Segnaposto testo 14">
            <a:extLst>
              <a:ext uri="{FF2B5EF4-FFF2-40B4-BE49-F238E27FC236}">
                <a16:creationId xmlns:a16="http://schemas.microsoft.com/office/drawing/2014/main" id="{0EEAE8AF-2B97-6D73-C775-EB04BD22C484}"/>
              </a:ext>
            </a:extLst>
          </p:cNvPr>
          <p:cNvSpPr txBox="1">
            <a:spLocks/>
          </p:cNvSpPr>
          <p:nvPr/>
        </p:nvSpPr>
        <p:spPr>
          <a:xfrm>
            <a:off x="6159750" y="4349861"/>
            <a:ext cx="5114707" cy="2123658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PIANO FORMALE (e SOSTANZIALE)</a:t>
            </a:r>
          </a:p>
          <a:p>
            <a:pPr marL="6350" indent="-6350" algn="just">
              <a:lnSpc>
                <a:spcPts val="2400"/>
              </a:lnSpc>
            </a:pPr>
            <a:endParaRPr lang="it-IT" sz="2400" dirty="0">
              <a:solidFill>
                <a:srgbClr val="000000"/>
              </a:solidFill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Certezza formale di utilizzo dimostrata dai rapporti contrattuali instaurati per la gestione del sottoprodotto</a:t>
            </a:r>
            <a:endParaRPr lang="it-IT" sz="2400" b="0" dirty="0">
              <a:solidFill>
                <a:schemeClr val="accent5">
                  <a:lumMod val="10000"/>
                </a:schemeClr>
              </a:solidFill>
              <a:latin typeface="Aptos" panose="020B00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B0500FDF-D28C-76D9-4AA5-77B102422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134" y="1758842"/>
            <a:ext cx="2353938" cy="2233883"/>
          </a:xfrm>
          <a:prstGeom prst="rect">
            <a:avLst/>
          </a:prstGeom>
        </p:spPr>
      </p:pic>
      <p:pic>
        <p:nvPicPr>
          <p:cNvPr id="5" name="Immagine 4" descr="Immagine che contiene testo, Carattere,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5F0E8041-EE30-EEE7-A21A-A40BDF79D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313" y="187356"/>
            <a:ext cx="1358738" cy="10991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6" name="Titolo 18">
            <a:extLst>
              <a:ext uri="{FF2B5EF4-FFF2-40B4-BE49-F238E27FC236}">
                <a16:creationId xmlns:a16="http://schemas.microsoft.com/office/drawing/2014/main" id="{3139A49C-8D55-B54B-A2AC-1F1B8A6BB128}"/>
              </a:ext>
            </a:extLst>
          </p:cNvPr>
          <p:cNvSpPr txBox="1">
            <a:spLocks/>
          </p:cNvSpPr>
          <p:nvPr/>
        </p:nvSpPr>
        <p:spPr>
          <a:xfrm>
            <a:off x="1702051" y="309921"/>
            <a:ext cx="10652289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37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SPEZZONI DI ALLUMINIO: CERTEZZA di UTILIZZO</a:t>
            </a:r>
          </a:p>
        </p:txBody>
      </p:sp>
      <p:sp>
        <p:nvSpPr>
          <p:cNvPr id="7" name="Titolo 18">
            <a:extLst>
              <a:ext uri="{FF2B5EF4-FFF2-40B4-BE49-F238E27FC236}">
                <a16:creationId xmlns:a16="http://schemas.microsoft.com/office/drawing/2014/main" id="{2533DABB-EACD-E06B-BF2D-8DB9FA219043}"/>
              </a:ext>
            </a:extLst>
          </p:cNvPr>
          <p:cNvSpPr txBox="1">
            <a:spLocks/>
          </p:cNvSpPr>
          <p:nvPr/>
        </p:nvSpPr>
        <p:spPr>
          <a:xfrm>
            <a:off x="2003709" y="798226"/>
            <a:ext cx="8915400" cy="639762"/>
          </a:xfrm>
          <a:prstGeom prst="rect">
            <a:avLst/>
          </a:prstGeom>
          <a:effectLst>
            <a:outerShdw blurRad="50800" dist="50800" dir="5400000" algn="ctr" rotWithShape="0">
              <a:schemeClr val="accent4">
                <a:lumMod val="60000"/>
                <a:lumOff val="40000"/>
              </a:schemeClr>
            </a:outerShdw>
          </a:effectLst>
        </p:spPr>
        <p:txBody>
          <a:bodyPr vert="horz" lIns="91440" tIns="45720" rIns="91440" bIns="45720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(art. 184-bis, comma 1 lettera b) del </a:t>
            </a:r>
            <a:r>
              <a:rPr lang="it-IT" sz="2000" b="1" dirty="0" err="1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D.Lgs</a:t>
            </a:r>
            <a:r>
              <a:rPr lang="it-IT" sz="2000" b="1" dirty="0">
                <a:solidFill>
                  <a:schemeClr val="accent4">
                    <a:lumMod val="75000"/>
                  </a:schemeClr>
                </a:solidFill>
                <a:latin typeface="Aptos" panose="020B0004020202020204" pitchFamily="34" charset="0"/>
              </a:rPr>
              <a:t> 152/2006)</a:t>
            </a:r>
          </a:p>
        </p:txBody>
      </p:sp>
      <p:sp>
        <p:nvSpPr>
          <p:cNvPr id="11" name="Segnaposto testo 14">
            <a:extLst>
              <a:ext uri="{FF2B5EF4-FFF2-40B4-BE49-F238E27FC236}">
                <a16:creationId xmlns:a16="http://schemas.microsoft.com/office/drawing/2014/main" id="{E7B02AA1-5BD9-F343-91E9-3B759205E520}"/>
              </a:ext>
            </a:extLst>
          </p:cNvPr>
          <p:cNvSpPr txBox="1">
            <a:spLocks/>
          </p:cNvSpPr>
          <p:nvPr/>
        </p:nvSpPr>
        <p:spPr>
          <a:xfrm>
            <a:off x="1039760" y="1869067"/>
            <a:ext cx="5656315" cy="2123658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it-IT"/>
            </a:defPPr>
            <a:lvl1pPr indent="0" algn="ctr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1">
                <a:solidFill>
                  <a:schemeClr val="accent1"/>
                </a:solidFill>
                <a:latin typeface="Helvetica" pitchFamily="2" charset="0"/>
              </a:defRPr>
            </a:lvl1pPr>
            <a:lvl2pPr marL="685766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2pPr>
            <a:lvl3pPr marL="1142942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3pPr>
            <a:lvl4pPr marL="1600120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4pPr>
            <a:lvl5pPr marL="2057298" indent="-228589" algn="just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  <a:latin typeface="Helvetica" pitchFamily="2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PIANO SOSTANZIALE</a:t>
            </a:r>
          </a:p>
          <a:p>
            <a:pPr marL="6350" indent="-6350" algn="just">
              <a:lnSpc>
                <a:spcPts val="2400"/>
              </a:lnSpc>
            </a:pPr>
            <a:endParaRPr lang="it-IT" sz="2400" dirty="0">
              <a:solidFill>
                <a:srgbClr val="000000"/>
              </a:solidFill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350" indent="-6350">
              <a:lnSpc>
                <a:spcPts val="2400"/>
              </a:lnSpc>
            </a:pPr>
            <a:r>
              <a:rPr lang="it-IT" sz="2400" dirty="0">
                <a:solidFill>
                  <a:srgbClr val="000000"/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Certezza intrinseca di utilizzo che si ricollega al valore economico dello spezzone (materia prima – lega di alluminio 6060)</a:t>
            </a:r>
            <a:endParaRPr lang="it-IT" sz="2400" b="0" dirty="0">
              <a:solidFill>
                <a:schemeClr val="accent5">
                  <a:lumMod val="10000"/>
                </a:schemeClr>
              </a:solidFill>
              <a:latin typeface="Aptos" panose="020B00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it-IT" sz="1800" b="0" dirty="0">
              <a:solidFill>
                <a:schemeClr val="accent5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631951"/>
      </p:ext>
    </p:extLst>
  </p:cSld>
  <p:clrMapOvr>
    <a:masterClrMapping/>
  </p:clrMapOvr>
</p:sld>
</file>

<file path=ppt/theme/theme1.xml><?xml version="1.0" encoding="utf-8"?>
<a:theme xmlns:a="http://schemas.openxmlformats.org/drawingml/2006/main" name="Filo">
  <a:themeElements>
    <a:clrScheme name="Fil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7D345DED76842B0952D692FACDCDD" ma:contentTypeVersion="5" ma:contentTypeDescription="Create a new document." ma:contentTypeScope="" ma:versionID="d6f4b5e4ab6017bddaa5c450b88b3ee2">
  <xsd:schema xmlns:xsd="http://www.w3.org/2001/XMLSchema" xmlns:xs="http://www.w3.org/2001/XMLSchema" xmlns:p="http://schemas.microsoft.com/office/2006/metadata/properties" xmlns:ns2="979e289d-59a7-4fd8-8294-586b242ebecb" xmlns:ns3="1ea4222a-b849-4a10-8fd5-b3ec3c4a8191" targetNamespace="http://schemas.microsoft.com/office/2006/metadata/properties" ma:root="true" ma:fieldsID="726baff1fa82f6f42ce8f206b0dd39a5" ns2:_="" ns3:_="">
    <xsd:import namespace="979e289d-59a7-4fd8-8294-586b242ebecb"/>
    <xsd:import namespace="1ea4222a-b849-4a10-8fd5-b3ec3c4a819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e289d-59a7-4fd8-8294-586b242ebec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a4222a-b849-4a10-8fd5-b3ec3c4a81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79e289d-59a7-4fd8-8294-586b242ebecb">SPAITV-620843589-269</_dlc_DocId>
    <_dlc_DocIdUrl xmlns="979e289d-59a7-4fd8-8294-586b242ebecb">
      <Url>https://aitaliasrl.sharepoint.com/sites/AITV/_layouts/15/DocIdRedir.aspx?ID=SPAITV-620843589-269</Url>
      <Description>SPAITV-620843589-269</Description>
    </_dlc_DocIdUrl>
  </documentManagement>
</p:properties>
</file>

<file path=customXml/itemProps1.xml><?xml version="1.0" encoding="utf-8"?>
<ds:datastoreItem xmlns:ds="http://schemas.openxmlformats.org/officeDocument/2006/customXml" ds:itemID="{C620D4E4-89C9-4A1E-BCB2-5F25370B6612}">
  <ds:schemaRefs>
    <ds:schemaRef ds:uri="1ea4222a-b849-4a10-8fd5-b3ec3c4a8191"/>
    <ds:schemaRef ds:uri="979e289d-59a7-4fd8-8294-586b242ebec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BD567BA-2F05-441C-ACEA-C8C2D78AB2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8BF559-AF89-4FD4-AF71-63CD6D863E7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B349F4C-F4C6-4F3C-B36E-8F82FB4B07BE}">
  <ds:schemaRefs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1ea4222a-b849-4a10-8fd5-b3ec3c4a8191"/>
    <ds:schemaRef ds:uri="http://schemas.microsoft.com/office/2006/documentManagement/types"/>
    <ds:schemaRef ds:uri="http://purl.org/dc/dcmitype/"/>
    <ds:schemaRef ds:uri="http://schemas.microsoft.com/office/infopath/2007/PartnerControls"/>
    <ds:schemaRef ds:uri="979e289d-59a7-4fd8-8294-586b242ebecb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2407</TotalTime>
  <Words>1075</Words>
  <Application>Microsoft Office PowerPoint</Application>
  <PresentationFormat>Widescreen</PresentationFormat>
  <Paragraphs>157</Paragraphs>
  <Slides>22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8" baseType="lpstr">
      <vt:lpstr>Aptos</vt:lpstr>
      <vt:lpstr>Arial</vt:lpstr>
      <vt:lpstr>Calibri</vt:lpstr>
      <vt:lpstr>Century Gothic</vt:lpstr>
      <vt:lpstr>Wingdings 3</vt:lpstr>
      <vt:lpstr>Filo</vt:lpstr>
      <vt:lpstr>Presentazione standard di PowerPoint</vt:lpstr>
      <vt:lpstr>SEDE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Chiara Biguzzi</dc:creator>
  <cp:lastModifiedBy>Valeria Rossi</cp:lastModifiedBy>
  <cp:revision>127</cp:revision>
  <cp:lastPrinted>2022-05-23T13:31:46Z</cp:lastPrinted>
  <dcterms:created xsi:type="dcterms:W3CDTF">2021-12-03T20:11:43Z</dcterms:created>
  <dcterms:modified xsi:type="dcterms:W3CDTF">2026-05-26T10:36:41Z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0x010100F117D345DED76842B0952D692FACDCDD</vt:lpwstr>
  </property>
  <property fmtid="{D5CDD505-2E9C-101B-9397-08002B2CF9AE}" pid="3" name="_dlc_DocIdItemGuid">
    <vt:lpwstr>84a441db-f83a-4480-995c-a6a22a1f517f</vt:lpwstr>
  </property>
</Properties>
</file>