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  <p:sldMasterId id="2147483708" r:id="rId2"/>
    <p:sldMasterId id="2147483720" r:id="rId3"/>
  </p:sldMasterIdLst>
  <p:notesMasterIdLst>
    <p:notesMasterId r:id="rId8"/>
  </p:notesMasterIdLst>
  <p:handoutMasterIdLst>
    <p:handoutMasterId r:id="rId9"/>
  </p:handoutMasterIdLst>
  <p:sldIdLst>
    <p:sldId id="312" r:id="rId4"/>
    <p:sldId id="291" r:id="rId5"/>
    <p:sldId id="314" r:id="rId6"/>
    <p:sldId id="313" r:id="rId7"/>
  </p:sldIdLst>
  <p:sldSz cx="12192000" cy="6858000"/>
  <p:notesSz cx="6799263" cy="9929813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54" userDrawn="1">
          <p15:clr>
            <a:srgbClr val="A4A3A4"/>
          </p15:clr>
        </p15:guide>
        <p15:guide id="2" pos="619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8" userDrawn="1">
          <p15:clr>
            <a:srgbClr val="A4A3A4"/>
          </p15:clr>
        </p15:guide>
        <p15:guide id="2" pos="2143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Daniele Botti" initials="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76092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940675A-B579-460E-94D1-54222C63F5DA}" styleName="Nessuno stile, griglia tabella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5C22544A-7EE6-4342-B048-85BDC9FD1C3A}" styleName="Stile medio 2 - Color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A111915-BE36-4E01-A7E5-04B1672EAD32}" styleName="Stile chiaro 2 - Colore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912C8C85-51F0-491E-9774-3900AFEF0FD7}" styleName="Stile chiaro 2 - Colore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073A0DAA-6AF3-43AB-8588-CEC1D06C72B9}" styleName="Stile medio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Nessuno stile, nessuna griglia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7E9639D4-E3E2-4D34-9284-5A2195B3D0D7}" styleName="Stile chiaro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9012ECD-51FC-41F1-AA8D-1B2483CD663E}" styleName="Stile chiaro 2 - Colore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FD0F851-EC5A-4D38-B0AD-8093EC10F338}" styleName="Stile chiaro 1 - Colore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FABFCF23-3B69-468F-B69F-88F6DE6A72F2}" styleName="Stile medio 1 - Colore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F2DE63D5-997A-4646-A377-4702673A728D}" styleName="Stile chiaro 2 - Colore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72833802-FEF1-4C79-8D5D-14CF1EAF98D9}" styleName="Stile chiaro 2 - Color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17292A2E-F333-43FB-9621-5CBBE7FDCDCB}" styleName="Stile chiaro 2 - Colore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9D7B26C5-4107-4FEC-AEDC-1716B250A1EF}" styleName="Stile chiaro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3B4B98B0-60AC-42C2-AFA5-B58CD77FA1E5}" styleName="Stile chiaro 1 - Color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BDBED569-4797-4DF1-A0F4-6AAB3CD982D8}" styleName="Stile chiaro 3 - Colore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235" autoAdjust="0"/>
    <p:restoredTop sz="83659" autoAdjust="0"/>
  </p:normalViewPr>
  <p:slideViewPr>
    <p:cSldViewPr>
      <p:cViewPr varScale="1">
        <p:scale>
          <a:sx n="63" d="100"/>
          <a:sy n="63" d="100"/>
        </p:scale>
        <p:origin x="604" y="64"/>
      </p:cViewPr>
      <p:guideLst>
        <p:guide orient="horz" pos="754"/>
        <p:guide pos="619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-1800"/>
    </p:cViewPr>
  </p:sorterViewPr>
  <p:notesViewPr>
    <p:cSldViewPr>
      <p:cViewPr varScale="1">
        <p:scale>
          <a:sx n="48" d="100"/>
          <a:sy n="48" d="100"/>
        </p:scale>
        <p:origin x="-2988" y="-114"/>
      </p:cViewPr>
      <p:guideLst>
        <p:guide orient="horz" pos="3128"/>
        <p:guide pos="2143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presProps" Target="presProps.xml"/><Relationship Id="rId5" Type="http://schemas.openxmlformats.org/officeDocument/2006/relationships/slide" Target="slides/slide2.xml"/><Relationship Id="rId10" Type="http://schemas.openxmlformats.org/officeDocument/2006/relationships/commentAuthors" Target="commentAuthors.xml"/><Relationship Id="rId4" Type="http://schemas.openxmlformats.org/officeDocument/2006/relationships/slide" Target="slides/slide1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5" y="2"/>
            <a:ext cx="2947088" cy="496490"/>
          </a:xfrm>
          <a:prstGeom prst="rect">
            <a:avLst/>
          </a:prstGeom>
        </p:spPr>
        <p:txBody>
          <a:bodyPr vert="horz" lIns="91404" tIns="45701" rIns="91404" bIns="45701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sz="quarter" idx="1"/>
          </p:nvPr>
        </p:nvSpPr>
        <p:spPr>
          <a:xfrm>
            <a:off x="3850589" y="2"/>
            <a:ext cx="2947088" cy="496490"/>
          </a:xfrm>
          <a:prstGeom prst="rect">
            <a:avLst/>
          </a:prstGeom>
        </p:spPr>
        <p:txBody>
          <a:bodyPr vert="horz" lIns="91404" tIns="45701" rIns="91404" bIns="45701" rtlCol="0"/>
          <a:lstStyle>
            <a:lvl1pPr algn="r">
              <a:defRPr sz="1200"/>
            </a:lvl1pPr>
          </a:lstStyle>
          <a:p>
            <a:fld id="{2B6CB0E0-6BA7-4635-BFE7-F95B32FAE304}" type="datetimeFigureOut">
              <a:rPr lang="it-IT" smtClean="0"/>
              <a:pPr/>
              <a:t>27/05/2026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2"/>
          </p:nvPr>
        </p:nvSpPr>
        <p:spPr>
          <a:xfrm>
            <a:off x="5" y="9431729"/>
            <a:ext cx="2947088" cy="496490"/>
          </a:xfrm>
          <a:prstGeom prst="rect">
            <a:avLst/>
          </a:prstGeom>
        </p:spPr>
        <p:txBody>
          <a:bodyPr vert="horz" lIns="91404" tIns="45701" rIns="91404" bIns="45701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3"/>
          </p:nvPr>
        </p:nvSpPr>
        <p:spPr>
          <a:xfrm>
            <a:off x="3850589" y="9431729"/>
            <a:ext cx="2947088" cy="496490"/>
          </a:xfrm>
          <a:prstGeom prst="rect">
            <a:avLst/>
          </a:prstGeom>
        </p:spPr>
        <p:txBody>
          <a:bodyPr vert="horz" lIns="91404" tIns="45701" rIns="91404" bIns="45701" rtlCol="0" anchor="b"/>
          <a:lstStyle>
            <a:lvl1pPr algn="r">
              <a:defRPr sz="1200"/>
            </a:lvl1pPr>
          </a:lstStyle>
          <a:p>
            <a:fld id="{7C2394EC-9847-4DCD-981E-839E07A99F81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15758039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5" y="2"/>
            <a:ext cx="2947088" cy="496967"/>
          </a:xfrm>
          <a:prstGeom prst="rect">
            <a:avLst/>
          </a:prstGeom>
        </p:spPr>
        <p:txBody>
          <a:bodyPr vert="horz" lIns="91404" tIns="45701" rIns="91404" bIns="45701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50589" y="2"/>
            <a:ext cx="2947088" cy="496967"/>
          </a:xfrm>
          <a:prstGeom prst="rect">
            <a:avLst/>
          </a:prstGeom>
        </p:spPr>
        <p:txBody>
          <a:bodyPr vert="horz" lIns="91404" tIns="45701" rIns="91404" bIns="45701" rtlCol="0"/>
          <a:lstStyle>
            <a:lvl1pPr algn="r">
              <a:defRPr sz="1200"/>
            </a:lvl1pPr>
          </a:lstStyle>
          <a:p>
            <a:fld id="{B0E3EF3C-F824-4D90-BC1F-5FFC245688BD}" type="datetimeFigureOut">
              <a:rPr lang="it-IT" smtClean="0"/>
              <a:pPr/>
              <a:t>27/05/2026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8287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04" tIns="45701" rIns="91404" bIns="45701" rtlCol="0" anchor="ctr"/>
          <a:lstStyle/>
          <a:p>
            <a:endParaRPr lang="it-IT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79613" y="4717218"/>
            <a:ext cx="5440046" cy="4467941"/>
          </a:xfrm>
          <a:prstGeom prst="rect">
            <a:avLst/>
          </a:prstGeom>
        </p:spPr>
        <p:txBody>
          <a:bodyPr vert="horz" lIns="91404" tIns="45701" rIns="91404" bIns="45701" rtlCol="0">
            <a:normAutofit/>
          </a:bodyPr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5" y="9431263"/>
            <a:ext cx="2947088" cy="496967"/>
          </a:xfrm>
          <a:prstGeom prst="rect">
            <a:avLst/>
          </a:prstGeom>
        </p:spPr>
        <p:txBody>
          <a:bodyPr vert="horz" lIns="91404" tIns="45701" rIns="91404" bIns="45701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50589" y="9431263"/>
            <a:ext cx="2947088" cy="496967"/>
          </a:xfrm>
          <a:prstGeom prst="rect">
            <a:avLst/>
          </a:prstGeom>
        </p:spPr>
        <p:txBody>
          <a:bodyPr vert="horz" lIns="91404" tIns="45701" rIns="91404" bIns="45701" rtlCol="0" anchor="b"/>
          <a:lstStyle>
            <a:lvl1pPr algn="r">
              <a:defRPr sz="1200"/>
            </a:lvl1pPr>
          </a:lstStyle>
          <a:p>
            <a:fld id="{04CB697A-ADAB-4269-B8D4-F69F1712CF99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1836130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1:notes"/>
          <p:cNvSpPr txBox="1">
            <a:spLocks noGrp="1"/>
          </p:cNvSpPr>
          <p:nvPr>
            <p:ph type="body" idx="1"/>
          </p:nvPr>
        </p:nvSpPr>
        <p:spPr>
          <a:xfrm>
            <a:off x="679927" y="4778725"/>
            <a:ext cx="5439410" cy="3909864"/>
          </a:xfrm>
          <a:prstGeom prst="rect">
            <a:avLst/>
          </a:prstGeom>
        </p:spPr>
        <p:txBody>
          <a:bodyPr spcFirstLastPara="1" wrap="square" lIns="95545" tIns="47772" rIns="95545" bIns="47772" anchor="t" anchorCtr="0">
            <a:noAutofit/>
          </a:bodyPr>
          <a:lstStyle/>
          <a:p>
            <a:pPr marL="0" indent="0"/>
            <a:endParaRPr/>
          </a:p>
        </p:txBody>
      </p:sp>
      <p:sp>
        <p:nvSpPr>
          <p:cNvPr id="85" name="Google Shape;85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4713" cy="335121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49603711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7" name="Google Shape;417;p4:notes"/>
          <p:cNvSpPr txBox="1">
            <a:spLocks noGrp="1"/>
          </p:cNvSpPr>
          <p:nvPr>
            <p:ph type="body" idx="1"/>
          </p:nvPr>
        </p:nvSpPr>
        <p:spPr>
          <a:xfrm>
            <a:off x="679927" y="4778725"/>
            <a:ext cx="5439410" cy="3909864"/>
          </a:xfrm>
          <a:prstGeom prst="rect">
            <a:avLst/>
          </a:prstGeom>
        </p:spPr>
        <p:txBody>
          <a:bodyPr spcFirstLastPara="1" wrap="square" lIns="95545" tIns="47772" rIns="95545" bIns="47772" anchor="t" anchorCtr="0">
            <a:noAutofit/>
          </a:bodyPr>
          <a:lstStyle/>
          <a:p>
            <a:pPr marL="0" indent="0"/>
            <a:endParaRPr/>
          </a:p>
        </p:txBody>
      </p:sp>
      <p:sp>
        <p:nvSpPr>
          <p:cNvPr id="418" name="Google Shape;418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4713" cy="335121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8534296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/>
              <a:t>Fare clic per modificare lo stile del sottotitolo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2D6C4-8E30-4373-A95A-1F1C26299CFD}" type="datetimeFigureOut">
              <a:rPr lang="it-IT" smtClean="0"/>
              <a:pPr/>
              <a:t>27/05/2026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B3CC2C-2854-4E2D-BB1A-1A21959C156F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2D6C4-8E30-4373-A95A-1F1C26299CFD}" type="datetimeFigureOut">
              <a:rPr lang="it-IT" smtClean="0"/>
              <a:pPr/>
              <a:t>27/05/2026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B3CC2C-2854-4E2D-BB1A-1A21959C156F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2D6C4-8E30-4373-A95A-1F1C26299CFD}" type="datetimeFigureOut">
              <a:rPr lang="it-IT" smtClean="0"/>
              <a:pPr/>
              <a:t>27/05/2026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B3CC2C-2854-4E2D-BB1A-1A21959C156F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uota" type="blank">
  <p:cSld name="Vuota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it-IT"/>
              <a:t>1 - 31 gennaio 2021</a:t>
            </a:r>
            <a:endParaRPr/>
          </a:p>
        </p:txBody>
      </p:sp>
      <p:sp>
        <p:nvSpPr>
          <p:cNvPr id="17" name="Google Shape;17;p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it-IT"/>
              <a:pPr/>
              <a:t>‹N›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72391035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iapositiva titolo">
  <p:cSld name="Diapositiva titolo">
    <p:bg>
      <p:bgPr>
        <a:solidFill>
          <a:srgbClr val="2F5496"/>
        </a:solidFill>
        <a:effectLst/>
      </p:bgPr>
    </p:bg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oogle Shape;20;p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it-IT"/>
              <a:t>1 - 31 gennaio 2021</a:t>
            </a:r>
            <a:endParaRPr/>
          </a:p>
        </p:txBody>
      </p:sp>
      <p:sp>
        <p:nvSpPr>
          <p:cNvPr id="21" name="Google Shape;21;p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it-IT"/>
              <a:pPr/>
              <a:t>‹N›</a:t>
            </a:fld>
            <a:endParaRPr/>
          </a:p>
        </p:txBody>
      </p:sp>
      <p:pic>
        <p:nvPicPr>
          <p:cNvPr id="23" name="Google Shape;23;p3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279912" y="1047623"/>
            <a:ext cx="9820056" cy="439938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03469373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olo e contenuto" type="obj">
  <p:cSld name="Titolo e contenuto">
    <p:bg>
      <p:bgPr>
        <a:solidFill>
          <a:srgbClr val="2F5496"/>
        </a:solidFill>
        <a:effectLst/>
      </p:bgPr>
    </p:bg>
    <p:spTree>
      <p:nvGrpSpPr>
        <p:cNvPr id="1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Google Shape;25;p4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6" name="Google Shape;26;p4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7" name="Google Shape;27;p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it-IT"/>
              <a:t>1 - 31 gennaio 2021</a:t>
            </a:r>
            <a:endParaRPr/>
          </a:p>
        </p:txBody>
      </p:sp>
      <p:sp>
        <p:nvSpPr>
          <p:cNvPr id="28" name="Google Shape;28;p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9" name="Google Shape;29;p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it-IT"/>
              <a:pPr/>
              <a:t>‹N›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96612083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ntestazione sezione" type="secHead">
  <p:cSld name="Intestazione sezione">
    <p:spTree>
      <p:nvGrpSpPr>
        <p:cNvPr id="1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Google Shape;31;p5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2" name="Google Shape;32;p5"/>
          <p:cNvSpPr txBox="1"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33" name="Google Shape;33;p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it-IT"/>
              <a:t>1 - 31 gennaio 2021</a:t>
            </a:r>
            <a:endParaRPr/>
          </a:p>
        </p:txBody>
      </p:sp>
      <p:sp>
        <p:nvSpPr>
          <p:cNvPr id="34" name="Google Shape;34;p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it-IT"/>
              <a:pPr/>
              <a:t>‹N›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7042042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ue contenuti" type="twoObj">
  <p:cSld name="Due contenuti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>
            <a:extLst>
              <a:ext uri="{FF2B5EF4-FFF2-40B4-BE49-F238E27FC236}">
                <a16:creationId xmlns:a16="http://schemas.microsoft.com/office/drawing/2014/main" id="{9727054A-534A-C636-2327-0D08C5AF227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35000" y="-726360"/>
            <a:ext cx="9085985" cy="8138542"/>
          </a:xfrm>
          <a:prstGeom prst="rect">
            <a:avLst/>
          </a:prstGeom>
        </p:spPr>
      </p:pic>
      <p:sp>
        <p:nvSpPr>
          <p:cNvPr id="37" name="Google Shape;37;p6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6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9" name="Google Shape;39;p6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0" name="Google Shape;40;p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it-IT"/>
              <a:t>1 - 31 gennaio 2021</a:t>
            </a:r>
            <a:endParaRPr/>
          </a:p>
        </p:txBody>
      </p:sp>
      <p:sp>
        <p:nvSpPr>
          <p:cNvPr id="41" name="Google Shape;41;p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2" name="Google Shape;42;p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it-IT"/>
              <a:pPr/>
              <a:t>‹N›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12527300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fronto" type="twoTxTwoObj">
  <p:cSld name="Confronto">
    <p:spTree>
      <p:nvGrpSpPr>
        <p:cNvPr id="1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p7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5" name="Google Shape;45;p7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6" name="Google Shape;46;p7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7" name="Google Shape;47;p7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8" name="Google Shape;48;p7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9" name="Google Shape;49;p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it-IT"/>
              <a:t>1 - 31 gennaio 2021</a:t>
            </a:r>
            <a:endParaRPr/>
          </a:p>
        </p:txBody>
      </p:sp>
      <p:sp>
        <p:nvSpPr>
          <p:cNvPr id="50" name="Google Shape;50;p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1" name="Google Shape;51;p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it-IT"/>
              <a:pPr/>
              <a:t>‹N›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13584506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olo titolo" type="titleOnly">
  <p:cSld name="Solo titolo">
    <p:spTree>
      <p:nvGrpSpPr>
        <p:cNvPr id="1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Google Shape;53;p8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4" name="Google Shape;54;p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it-IT"/>
              <a:t>1 - 31 gennaio 2021</a:t>
            </a:r>
            <a:endParaRPr/>
          </a:p>
        </p:txBody>
      </p:sp>
      <p:sp>
        <p:nvSpPr>
          <p:cNvPr id="55" name="Google Shape;55;p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it-IT"/>
              <a:pPr/>
              <a:t>‹N›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05357116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uto con didascalia" type="objTx">
  <p:cSld name="Contenuto con didascalia">
    <p:spTree>
      <p:nvGrpSpPr>
        <p:cNvPr id="1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p9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9" name="Google Shape;59;p9"/>
          <p:cNvSpPr txBox="1">
            <a:spLocks noGrp="1"/>
          </p:cNvSpPr>
          <p:nvPr>
            <p:ph type="body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431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marL="2286000" lvl="4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60" name="Google Shape;60;p9"/>
          <p:cNvSpPr txBox="1">
            <a:spLocks noGrp="1"/>
          </p:cNvSpPr>
          <p:nvPr>
            <p:ph type="body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61" name="Google Shape;61;p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it-IT"/>
              <a:t>1 - 31 gennaio 2021</a:t>
            </a:r>
            <a:endParaRPr/>
          </a:p>
        </p:txBody>
      </p:sp>
      <p:sp>
        <p:nvSpPr>
          <p:cNvPr id="62" name="Google Shape;62;p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it-IT"/>
              <a:pPr/>
              <a:t>‹N›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9719190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2D6C4-8E30-4373-A95A-1F1C26299CFD}" type="datetimeFigureOut">
              <a:rPr lang="it-IT" smtClean="0"/>
              <a:pPr/>
              <a:t>27/05/2026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B3CC2C-2854-4E2D-BB1A-1A21959C156F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mmagine con didascalia" type="picTx">
  <p:cSld name="Immagine con didascalia">
    <p:spTree>
      <p:nvGrpSpPr>
        <p:cNvPr id="1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p10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6" name="Google Shape;66;p10"/>
          <p:cNvSpPr>
            <a:spLocks noGrp="1"/>
          </p:cNvSpPr>
          <p:nvPr>
            <p:ph type="pic" idx="2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7" name="Google Shape;67;p10"/>
          <p:cNvSpPr txBox="1">
            <a:spLocks noGrp="1"/>
          </p:cNvSpPr>
          <p:nvPr>
            <p:ph type="body" idx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68" name="Google Shape;68;p1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it-IT"/>
              <a:t>1 - 31 gennaio 2021</a:t>
            </a:r>
            <a:endParaRPr/>
          </a:p>
        </p:txBody>
      </p:sp>
      <p:sp>
        <p:nvSpPr>
          <p:cNvPr id="69" name="Google Shape;69;p1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1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it-IT"/>
              <a:pPr/>
              <a:t>‹N›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69150839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olo e testo verticale" type="vertTx">
  <p:cSld name="Titolo e testo verticale">
    <p:spTree>
      <p:nvGrpSpPr>
        <p:cNvPr id="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p11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3" name="Google Shape;73;p11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4" name="Google Shape;74;p1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it-IT"/>
              <a:t>1 - 31 gennaio 2021</a:t>
            </a:r>
            <a:endParaRPr/>
          </a:p>
        </p:txBody>
      </p:sp>
      <p:sp>
        <p:nvSpPr>
          <p:cNvPr id="75" name="Google Shape;75;p1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1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it-IT"/>
              <a:pPr/>
              <a:t>‹N›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23149199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Titolo e testo verticale" type="vertTitleAndTx">
  <p:cSld name="1_Titolo e testo verticale">
    <p:spTree>
      <p:nvGrpSpPr>
        <p:cNvPr id="1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p12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9" name="Google Shape;79;p12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0" name="Google Shape;80;p1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it-IT"/>
              <a:t>1 - 31 gennaio 2021</a:t>
            </a:r>
            <a:endParaRPr/>
          </a:p>
        </p:txBody>
      </p:sp>
      <p:sp>
        <p:nvSpPr>
          <p:cNvPr id="81" name="Google Shape;81;p1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2" name="Google Shape;82;p1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it-IT"/>
              <a:pPr/>
              <a:t>‹N›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72628133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uota" type="blank">
  <p:cSld name="Vuota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it-IT"/>
              <a:t>1 - 31 gennaio 2021</a:t>
            </a:r>
            <a:endParaRPr/>
          </a:p>
        </p:txBody>
      </p:sp>
      <p:sp>
        <p:nvSpPr>
          <p:cNvPr id="17" name="Google Shape;17;p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it-IT"/>
              <a:pPr/>
              <a:t>‹N›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62813624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iapositiva titolo">
  <p:cSld name="Diapositiva titolo">
    <p:bg>
      <p:bgPr>
        <a:solidFill>
          <a:srgbClr val="2F5496"/>
        </a:solidFill>
        <a:effectLst/>
      </p:bgPr>
    </p:bg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oogle Shape;20;p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it-IT"/>
              <a:t>1 - 31 gennaio 2021</a:t>
            </a:r>
            <a:endParaRPr/>
          </a:p>
        </p:txBody>
      </p:sp>
      <p:sp>
        <p:nvSpPr>
          <p:cNvPr id="21" name="Google Shape;21;p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it-IT"/>
              <a:pPr/>
              <a:t>‹N›</a:t>
            </a:fld>
            <a:endParaRPr/>
          </a:p>
        </p:txBody>
      </p:sp>
      <p:pic>
        <p:nvPicPr>
          <p:cNvPr id="23" name="Google Shape;23;p3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279912" y="1047623"/>
            <a:ext cx="9820056" cy="439938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79459830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olo e contenuto" type="obj">
  <p:cSld name="Titolo e contenuto">
    <p:bg>
      <p:bgPr>
        <a:solidFill>
          <a:srgbClr val="2F5496"/>
        </a:solidFill>
        <a:effectLst/>
      </p:bgPr>
    </p:bg>
    <p:spTree>
      <p:nvGrpSpPr>
        <p:cNvPr id="1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Google Shape;25;p4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6" name="Google Shape;26;p4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7" name="Google Shape;27;p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it-IT"/>
              <a:t>1 - 31 gennaio 2021</a:t>
            </a:r>
            <a:endParaRPr/>
          </a:p>
        </p:txBody>
      </p:sp>
      <p:sp>
        <p:nvSpPr>
          <p:cNvPr id="28" name="Google Shape;28;p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9" name="Google Shape;29;p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it-IT"/>
              <a:pPr/>
              <a:t>‹N›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485161960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ntestazione sezione" type="secHead">
  <p:cSld name="Intestazione sezione">
    <p:spTree>
      <p:nvGrpSpPr>
        <p:cNvPr id="1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Google Shape;31;p5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2" name="Google Shape;32;p5"/>
          <p:cNvSpPr txBox="1"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33" name="Google Shape;33;p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it-IT"/>
              <a:t>1 - 31 gennaio 2021</a:t>
            </a:r>
            <a:endParaRPr/>
          </a:p>
        </p:txBody>
      </p:sp>
      <p:sp>
        <p:nvSpPr>
          <p:cNvPr id="34" name="Google Shape;34;p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it-IT"/>
              <a:pPr/>
              <a:t>‹N›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85474402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ue contenuti" type="twoObj">
  <p:cSld name="Due contenuti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>
            <a:extLst>
              <a:ext uri="{FF2B5EF4-FFF2-40B4-BE49-F238E27FC236}">
                <a16:creationId xmlns:a16="http://schemas.microsoft.com/office/drawing/2014/main" id="{9727054A-534A-C636-2327-0D08C5AF227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35000" y="-726360"/>
            <a:ext cx="9085985" cy="8138542"/>
          </a:xfrm>
          <a:prstGeom prst="rect">
            <a:avLst/>
          </a:prstGeom>
        </p:spPr>
      </p:pic>
      <p:sp>
        <p:nvSpPr>
          <p:cNvPr id="37" name="Google Shape;37;p6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6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9" name="Google Shape;39;p6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0" name="Google Shape;40;p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it-IT"/>
              <a:t>1 - 31 gennaio 2021</a:t>
            </a:r>
            <a:endParaRPr/>
          </a:p>
        </p:txBody>
      </p:sp>
      <p:sp>
        <p:nvSpPr>
          <p:cNvPr id="41" name="Google Shape;41;p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2" name="Google Shape;42;p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it-IT"/>
              <a:pPr/>
              <a:t>‹N›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536543621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fronto" type="twoTxTwoObj">
  <p:cSld name="Confronto">
    <p:spTree>
      <p:nvGrpSpPr>
        <p:cNvPr id="1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p7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5" name="Google Shape;45;p7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6" name="Google Shape;46;p7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7" name="Google Shape;47;p7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8" name="Google Shape;48;p7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9" name="Google Shape;49;p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it-IT"/>
              <a:t>1 - 31 gennaio 2021</a:t>
            </a:r>
            <a:endParaRPr/>
          </a:p>
        </p:txBody>
      </p:sp>
      <p:sp>
        <p:nvSpPr>
          <p:cNvPr id="50" name="Google Shape;50;p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1" name="Google Shape;51;p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it-IT"/>
              <a:pPr/>
              <a:t>‹N›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318008539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olo titolo" type="titleOnly">
  <p:cSld name="Solo titolo">
    <p:spTree>
      <p:nvGrpSpPr>
        <p:cNvPr id="1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Google Shape;53;p8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4" name="Google Shape;54;p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it-IT"/>
              <a:t>1 - 31 gennaio 2021</a:t>
            </a:r>
            <a:endParaRPr/>
          </a:p>
        </p:txBody>
      </p:sp>
      <p:sp>
        <p:nvSpPr>
          <p:cNvPr id="55" name="Google Shape;55;p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it-IT"/>
              <a:pPr/>
              <a:t>‹N›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5083042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2D6C4-8E30-4373-A95A-1F1C26299CFD}" type="datetimeFigureOut">
              <a:rPr lang="it-IT" smtClean="0"/>
              <a:pPr/>
              <a:t>27/05/2026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B3CC2C-2854-4E2D-BB1A-1A21959C156F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uto con didascalia" type="objTx">
  <p:cSld name="Contenuto con didascalia">
    <p:spTree>
      <p:nvGrpSpPr>
        <p:cNvPr id="1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p9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9" name="Google Shape;59;p9"/>
          <p:cNvSpPr txBox="1">
            <a:spLocks noGrp="1"/>
          </p:cNvSpPr>
          <p:nvPr>
            <p:ph type="body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431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marL="2286000" lvl="4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60" name="Google Shape;60;p9"/>
          <p:cNvSpPr txBox="1">
            <a:spLocks noGrp="1"/>
          </p:cNvSpPr>
          <p:nvPr>
            <p:ph type="body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61" name="Google Shape;61;p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it-IT"/>
              <a:t>1 - 31 gennaio 2021</a:t>
            </a:r>
            <a:endParaRPr/>
          </a:p>
        </p:txBody>
      </p:sp>
      <p:sp>
        <p:nvSpPr>
          <p:cNvPr id="62" name="Google Shape;62;p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it-IT"/>
              <a:pPr/>
              <a:t>‹N›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760277157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mmagine con didascalia" type="picTx">
  <p:cSld name="Immagine con didascalia">
    <p:spTree>
      <p:nvGrpSpPr>
        <p:cNvPr id="1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p10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6" name="Google Shape;66;p10"/>
          <p:cNvSpPr>
            <a:spLocks noGrp="1"/>
          </p:cNvSpPr>
          <p:nvPr>
            <p:ph type="pic" idx="2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7" name="Google Shape;67;p10"/>
          <p:cNvSpPr txBox="1">
            <a:spLocks noGrp="1"/>
          </p:cNvSpPr>
          <p:nvPr>
            <p:ph type="body" idx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68" name="Google Shape;68;p1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it-IT"/>
              <a:t>1 - 31 gennaio 2021</a:t>
            </a:r>
            <a:endParaRPr/>
          </a:p>
        </p:txBody>
      </p:sp>
      <p:sp>
        <p:nvSpPr>
          <p:cNvPr id="69" name="Google Shape;69;p1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1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it-IT"/>
              <a:pPr/>
              <a:t>‹N›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53199170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olo e testo verticale" type="vertTx">
  <p:cSld name="Titolo e testo verticale">
    <p:spTree>
      <p:nvGrpSpPr>
        <p:cNvPr id="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p11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3" name="Google Shape;73;p11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4" name="Google Shape;74;p1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it-IT"/>
              <a:t>1 - 31 gennaio 2021</a:t>
            </a:r>
            <a:endParaRPr/>
          </a:p>
        </p:txBody>
      </p:sp>
      <p:sp>
        <p:nvSpPr>
          <p:cNvPr id="75" name="Google Shape;75;p1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1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it-IT"/>
              <a:pPr/>
              <a:t>‹N›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559487344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Titolo e testo verticale" type="vertTitleAndTx">
  <p:cSld name="1_Titolo e testo verticale">
    <p:spTree>
      <p:nvGrpSpPr>
        <p:cNvPr id="1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p12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9" name="Google Shape;79;p12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0" name="Google Shape;80;p1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it-IT"/>
              <a:t>1 - 31 gennaio 2021</a:t>
            </a:r>
            <a:endParaRPr/>
          </a:p>
        </p:txBody>
      </p:sp>
      <p:sp>
        <p:nvSpPr>
          <p:cNvPr id="81" name="Google Shape;81;p1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2" name="Google Shape;82;p1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it-IT"/>
              <a:pPr/>
              <a:t>‹N›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1227336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2D6C4-8E30-4373-A95A-1F1C26299CFD}" type="datetimeFigureOut">
              <a:rPr lang="it-IT" smtClean="0"/>
              <a:pPr/>
              <a:t>27/05/2026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B3CC2C-2854-4E2D-BB1A-1A21959C156F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2D6C4-8E30-4373-A95A-1F1C26299CFD}" type="datetimeFigureOut">
              <a:rPr lang="it-IT" smtClean="0"/>
              <a:pPr/>
              <a:t>27/05/2026</a:t>
            </a:fld>
            <a:endParaRPr lang="it-IT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B3CC2C-2854-4E2D-BB1A-1A21959C156F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2D6C4-8E30-4373-A95A-1F1C26299CFD}" type="datetimeFigureOut">
              <a:rPr lang="it-IT" smtClean="0"/>
              <a:pPr/>
              <a:t>27/05/2026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B3CC2C-2854-4E2D-BB1A-1A21959C156F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2D6C4-8E30-4373-A95A-1F1C26299CFD}" type="datetimeFigureOut">
              <a:rPr lang="it-IT" smtClean="0"/>
              <a:pPr/>
              <a:t>27/05/2026</a:t>
            </a:fld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B3CC2C-2854-4E2D-BB1A-1A21959C156F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2D6C4-8E30-4373-A95A-1F1C26299CFD}" type="datetimeFigureOut">
              <a:rPr lang="it-IT" smtClean="0"/>
              <a:pPr/>
              <a:t>27/05/2026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B3CC2C-2854-4E2D-BB1A-1A21959C156F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2D6C4-8E30-4373-A95A-1F1C26299CFD}" type="datetimeFigureOut">
              <a:rPr lang="it-IT" smtClean="0"/>
              <a:pPr/>
              <a:t>27/05/2026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B3CC2C-2854-4E2D-BB1A-1A21959C156F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12D6C4-8E30-4373-A95A-1F1C26299CFD}" type="datetimeFigureOut">
              <a:rPr lang="it-IT" smtClean="0"/>
              <a:pPr/>
              <a:t>27/05/2026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B3CC2C-2854-4E2D-BB1A-1A21959C156F}" type="slidenum">
              <a:rPr lang="it-IT" smtClean="0"/>
              <a:pPr/>
              <a:t>‹N›</a:t>
            </a:fld>
            <a:endParaRPr lang="it-I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1" name="Google Shape;11;p1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Google Shape;12;p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>
              <a:buClr>
                <a:srgbClr val="000000"/>
              </a:buClr>
              <a:buFont typeface="Arial"/>
              <a:buNone/>
            </a:pPr>
            <a:r>
              <a:rPr lang="it-IT" kern="0"/>
              <a:t>1 - 31 gennaio 2021</a:t>
            </a:r>
            <a:endParaRPr kern="0"/>
          </a:p>
        </p:txBody>
      </p:sp>
      <p:sp>
        <p:nvSpPr>
          <p:cNvPr id="13" name="Google Shape;13;p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>
              <a:buClr>
                <a:srgbClr val="000000"/>
              </a:buClr>
              <a:buFont typeface="Arial"/>
              <a:buNone/>
            </a:pPr>
            <a:endParaRPr kern="0"/>
          </a:p>
        </p:txBody>
      </p:sp>
      <p:sp>
        <p:nvSpPr>
          <p:cNvPr id="14" name="Google Shape;14;p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>
              <a:buClr>
                <a:srgbClr val="000000"/>
              </a:buClr>
              <a:buFont typeface="Arial"/>
              <a:buNone/>
            </a:pPr>
            <a:r>
              <a:rPr lang="it-IT" kern="0" dirty="0"/>
              <a:t>1 – 31 gennaio 2021</a:t>
            </a:r>
          </a:p>
        </p:txBody>
      </p:sp>
    </p:spTree>
    <p:extLst>
      <p:ext uri="{BB962C8B-B14F-4D97-AF65-F5344CB8AC3E}">
        <p14:creationId xmlns:p14="http://schemas.microsoft.com/office/powerpoint/2010/main" val="1164699491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hf sldNum="0" hdr="0" ftr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1" name="Google Shape;11;p1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Google Shape;12;p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>
              <a:buClr>
                <a:srgbClr val="000000"/>
              </a:buClr>
              <a:buFont typeface="Arial"/>
              <a:buNone/>
            </a:pPr>
            <a:r>
              <a:rPr lang="it-IT" kern="0"/>
              <a:t>1 - 31 gennaio 2021</a:t>
            </a:r>
            <a:endParaRPr kern="0"/>
          </a:p>
        </p:txBody>
      </p:sp>
      <p:sp>
        <p:nvSpPr>
          <p:cNvPr id="13" name="Google Shape;13;p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>
              <a:buClr>
                <a:srgbClr val="000000"/>
              </a:buClr>
              <a:buFont typeface="Arial"/>
              <a:buNone/>
            </a:pPr>
            <a:endParaRPr kern="0"/>
          </a:p>
        </p:txBody>
      </p:sp>
      <p:sp>
        <p:nvSpPr>
          <p:cNvPr id="14" name="Google Shape;14;p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>
              <a:buClr>
                <a:srgbClr val="000000"/>
              </a:buClr>
              <a:buFont typeface="Arial"/>
              <a:buNone/>
            </a:pPr>
            <a:r>
              <a:rPr lang="it-IT" kern="0" dirty="0"/>
              <a:t>1 – 31 gennaio 2021</a:t>
            </a:r>
          </a:p>
        </p:txBody>
      </p:sp>
    </p:spTree>
    <p:extLst>
      <p:ext uri="{BB962C8B-B14F-4D97-AF65-F5344CB8AC3E}">
        <p14:creationId xmlns:p14="http://schemas.microsoft.com/office/powerpoint/2010/main" val="1336727772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hf sldNum="0" hdr="0" ftr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3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3E80"/>
        </a:solidFill>
        <a:effectLst/>
      </p:bgPr>
    </p:bg>
    <p:spTree>
      <p:nvGrpSpPr>
        <p:cNvPr id="1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7" name="Google Shape;87;p1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63352" y="476672"/>
            <a:ext cx="3148399" cy="1183222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88" name="Google Shape;88;p13"/>
          <p:cNvCxnSpPr/>
          <p:nvPr/>
        </p:nvCxnSpPr>
        <p:spPr>
          <a:xfrm>
            <a:off x="2639616" y="6237312"/>
            <a:ext cx="8208912" cy="0"/>
          </a:xfrm>
          <a:prstGeom prst="straightConnector1">
            <a:avLst/>
          </a:prstGeom>
          <a:noFill/>
          <a:ln w="25400" cap="flat" cmpd="sng">
            <a:solidFill>
              <a:srgbClr val="6DABD4">
                <a:alpha val="80000"/>
              </a:srgbClr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8" name="Google Shape;206;p22">
            <a:extLst>
              <a:ext uri="{FF2B5EF4-FFF2-40B4-BE49-F238E27FC236}">
                <a16:creationId xmlns:a16="http://schemas.microsoft.com/office/drawing/2014/main" id="{785636BB-BA62-4C0F-81FC-6817CA3EA411}"/>
              </a:ext>
            </a:extLst>
          </p:cNvPr>
          <p:cNvSpPr txBox="1"/>
          <p:nvPr/>
        </p:nvSpPr>
        <p:spPr>
          <a:xfrm>
            <a:off x="2495600" y="5437629"/>
            <a:ext cx="9148200" cy="35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>
              <a:buClr>
                <a:srgbClr val="000000"/>
              </a:buClr>
              <a:buFont typeface="Arial"/>
              <a:buNone/>
            </a:pPr>
            <a:r>
              <a:rPr lang="it-IT" sz="2400" b="1" i="1" kern="0" dirty="0">
                <a:solidFill>
                  <a:srgbClr val="FFFFFF"/>
                </a:solidFill>
                <a:cs typeface="Arial"/>
                <a:sym typeface="Arial"/>
              </a:rPr>
              <a:t>Medea Bertolani – Relazioni Istituzionali e Affari Legislativi</a:t>
            </a:r>
          </a:p>
          <a:p>
            <a:pPr>
              <a:buClr>
                <a:srgbClr val="000000"/>
              </a:buClr>
              <a:buFont typeface="Arial"/>
              <a:buNone/>
            </a:pPr>
            <a:r>
              <a:rPr lang="it-IT" sz="2400" b="1" i="1" kern="0" dirty="0">
                <a:solidFill>
                  <a:srgbClr val="FFFFFF"/>
                </a:solidFill>
                <a:cs typeface="Arial"/>
                <a:sym typeface="Arial"/>
              </a:rPr>
              <a:t>Ambiente Lavoro – 28 maggio 2026</a:t>
            </a:r>
            <a:endParaRPr sz="2400" b="1" i="1" kern="0" dirty="0">
              <a:solidFill>
                <a:srgbClr val="FFFFFF"/>
              </a:solidFill>
              <a:cs typeface="Arial"/>
              <a:sym typeface="Arial"/>
            </a:endParaRPr>
          </a:p>
        </p:txBody>
      </p:sp>
      <p:sp>
        <p:nvSpPr>
          <p:cNvPr id="2" name="Rettangolo 1"/>
          <p:cNvSpPr/>
          <p:nvPr/>
        </p:nvSpPr>
        <p:spPr>
          <a:xfrm>
            <a:off x="2486100" y="1988840"/>
            <a:ext cx="9217024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it-IT" sz="4400" b="1" cap="all" dirty="0">
                <a:solidFill>
                  <a:schemeClr val="bg1"/>
                </a:solidFill>
                <a:latin typeface="Calibri"/>
              </a:rPr>
              <a:t>Sostenibilità 2026: IL PUNTO DELLA SITUAZIONE – EVOLUZIONE NORMATIVA, STRUMENTI OPERATIVI E CASI AZIENDALI</a:t>
            </a:r>
            <a:endParaRPr lang="it-IT" sz="2400" cap="all" dirty="0">
              <a:solidFill>
                <a:schemeClr val="bg1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77290610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olo 1"/>
          <p:cNvSpPr txBox="1">
            <a:spLocks/>
          </p:cNvSpPr>
          <p:nvPr/>
        </p:nvSpPr>
        <p:spPr>
          <a:xfrm>
            <a:off x="422896" y="437268"/>
            <a:ext cx="10297144" cy="66278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it-IT" sz="2400" b="1" cap="small" dirty="0">
                <a:solidFill>
                  <a:srgbClr val="37609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COORDINAMENTO PERMANENTE REGIONALE DEI SOTTOPRODOTTI. </a:t>
            </a:r>
          </a:p>
          <a:p>
            <a:pPr algn="l"/>
            <a:r>
              <a:rPr lang="it-IT" sz="2400" b="1" cap="small" dirty="0">
                <a:solidFill>
                  <a:srgbClr val="37609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IL RUOLO DI CONFINDUSTRIA EMILIA-ROMAGNA</a:t>
            </a:r>
          </a:p>
        </p:txBody>
      </p:sp>
      <p:cxnSp>
        <p:nvCxnSpPr>
          <p:cNvPr id="10" name="Connettore 1 9"/>
          <p:cNvCxnSpPr/>
          <p:nvPr/>
        </p:nvCxnSpPr>
        <p:spPr>
          <a:xfrm>
            <a:off x="479376" y="1177742"/>
            <a:ext cx="11305256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Rettangolo 2"/>
          <p:cNvSpPr/>
          <p:nvPr/>
        </p:nvSpPr>
        <p:spPr>
          <a:xfrm>
            <a:off x="443372" y="1279053"/>
            <a:ext cx="11305255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Wingdings" panose="05000000000000000000" pitchFamily="2" charset="2"/>
              <a:buChar char="v"/>
            </a:pPr>
            <a:r>
              <a:rPr lang="it-IT" sz="2800" b="1" dirty="0"/>
              <a:t>Attività di affiancamento alle imprese</a:t>
            </a:r>
          </a:p>
          <a:p>
            <a:endParaRPr lang="it-IT" sz="2800" dirty="0"/>
          </a:p>
          <a:p>
            <a:r>
              <a:rPr lang="it-IT" sz="2800" dirty="0"/>
              <a:t>Confindustria Emilia-Romagna </a:t>
            </a:r>
            <a:r>
              <a:rPr lang="it-IT" sz="2800" b="1" dirty="0"/>
              <a:t>supporta le imprese associate </a:t>
            </a:r>
            <a:r>
              <a:rPr lang="it-IT" sz="2800" dirty="0"/>
              <a:t>lungo tutto il percorso regionale:</a:t>
            </a:r>
          </a:p>
          <a:p>
            <a:endParaRPr lang="it-IT" sz="2800" dirty="0"/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it-IT" sz="2800" dirty="0"/>
              <a:t>Primo orientamento normativo e tecnico 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it-IT" sz="2800" dirty="0"/>
              <a:t>Verifica preliminare dei requisiti di sottoprodotto 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it-IT" sz="2800" dirty="0"/>
              <a:t>Supporto nella predisposizione della documentazione 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it-IT" sz="2800" dirty="0"/>
              <a:t>Coordinamento dei rapporti con Regione e membri del Coordinamento 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it-IT" sz="2800" dirty="0"/>
              <a:t>Affiancamento durante eventuali visite aziendali 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it-IT" sz="2800" dirty="0"/>
              <a:t>Supporto nell’avvio e gestione dell’iter di iscrizione all’Elenco regionale</a:t>
            </a:r>
          </a:p>
        </p:txBody>
      </p:sp>
      <p:pic>
        <p:nvPicPr>
          <p:cNvPr id="11" name="Immagine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23016" y="89656"/>
            <a:ext cx="1383428" cy="539839"/>
          </a:xfrm>
          <a:prstGeom prst="rect">
            <a:avLst/>
          </a:prstGeom>
        </p:spPr>
      </p:pic>
      <p:graphicFrame>
        <p:nvGraphicFramePr>
          <p:cNvPr id="12" name="Tabella 11"/>
          <p:cNvGraphicFramePr>
            <a:graphicFrameLocks noGrp="1"/>
          </p:cNvGraphicFramePr>
          <p:nvPr/>
        </p:nvGraphicFramePr>
        <p:xfrm>
          <a:off x="-24680" y="6519624"/>
          <a:ext cx="12207552" cy="365760"/>
        </p:xfrm>
        <a:graphic>
          <a:graphicData uri="http://schemas.openxmlformats.org/drawingml/2006/table">
            <a:tbl>
              <a:tblPr firstRow="1" bandRow="1">
                <a:tableStyleId>{5A111915-BE36-4E01-A7E5-04B1672EAD32}</a:tableStyleId>
              </a:tblPr>
              <a:tblGrid>
                <a:gridCol w="1220755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pPr marL="0" indent="0" algn="l" defTabSz="914400" rtl="0" eaLnBrk="1" latinLnBrk="0" hangingPunct="1"/>
                      <a:endParaRPr lang="it-IT" sz="18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1659160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1C1AB9D-2E3B-33B2-5526-041F41DEAE7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olo 1">
            <a:extLst>
              <a:ext uri="{FF2B5EF4-FFF2-40B4-BE49-F238E27FC236}">
                <a16:creationId xmlns:a16="http://schemas.microsoft.com/office/drawing/2014/main" id="{952F7E70-0DAF-E59A-F47B-824B2D76C353}"/>
              </a:ext>
            </a:extLst>
          </p:cNvPr>
          <p:cNvSpPr txBox="1">
            <a:spLocks/>
          </p:cNvSpPr>
          <p:nvPr/>
        </p:nvSpPr>
        <p:spPr>
          <a:xfrm>
            <a:off x="422896" y="437268"/>
            <a:ext cx="10297144" cy="66278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it-IT" sz="2400" b="1" cap="small" dirty="0">
                <a:solidFill>
                  <a:srgbClr val="37609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COORDINAMENTO PERMANENTE REGIONALE DEI SOTTOPRODOTTI. </a:t>
            </a:r>
          </a:p>
          <a:p>
            <a:pPr algn="l"/>
            <a:r>
              <a:rPr lang="it-IT" sz="2400" b="1" cap="small" dirty="0">
                <a:solidFill>
                  <a:srgbClr val="37609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IL RUOLO DI CONFINDUSTRIA EMILIA-ROMAGNA</a:t>
            </a:r>
          </a:p>
        </p:txBody>
      </p:sp>
      <p:cxnSp>
        <p:nvCxnSpPr>
          <p:cNvPr id="10" name="Connettore 1 9">
            <a:extLst>
              <a:ext uri="{FF2B5EF4-FFF2-40B4-BE49-F238E27FC236}">
                <a16:creationId xmlns:a16="http://schemas.microsoft.com/office/drawing/2014/main" id="{DD6E2041-3EF4-A636-FFA2-189345380E66}"/>
              </a:ext>
            </a:extLst>
          </p:cNvPr>
          <p:cNvCxnSpPr/>
          <p:nvPr/>
        </p:nvCxnSpPr>
        <p:spPr>
          <a:xfrm>
            <a:off x="479376" y="1177742"/>
            <a:ext cx="11305256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Rettangolo 2">
            <a:extLst>
              <a:ext uri="{FF2B5EF4-FFF2-40B4-BE49-F238E27FC236}">
                <a16:creationId xmlns:a16="http://schemas.microsoft.com/office/drawing/2014/main" id="{1F54996D-B20B-6698-5B4E-4C93FF472463}"/>
              </a:ext>
            </a:extLst>
          </p:cNvPr>
          <p:cNvSpPr/>
          <p:nvPr/>
        </p:nvSpPr>
        <p:spPr>
          <a:xfrm>
            <a:off x="443372" y="1279053"/>
            <a:ext cx="11305255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 algn="just">
              <a:buFont typeface="Wingdings" panose="05000000000000000000" pitchFamily="2" charset="2"/>
              <a:buChar char="v"/>
            </a:pPr>
            <a:r>
              <a:rPr lang="it-IT" sz="2800" b="1" dirty="0"/>
              <a:t>Valore aggiunto per le imprese</a:t>
            </a:r>
          </a:p>
          <a:p>
            <a:pPr algn="just"/>
            <a:endParaRPr lang="it-IT" sz="2800" b="1" dirty="0"/>
          </a:p>
          <a:p>
            <a:pPr algn="just"/>
            <a:r>
              <a:rPr lang="it-IT" sz="2800" dirty="0"/>
              <a:t>Il supporto diretto di Confindustria Emilia-Romagna garantisce un </a:t>
            </a:r>
            <a:r>
              <a:rPr lang="it-IT" sz="2800" b="1" dirty="0"/>
              <a:t>accompagnamento qualificato </a:t>
            </a:r>
            <a:r>
              <a:rPr lang="it-IT" sz="2800" dirty="0"/>
              <a:t>grazie alla partecipazione attiva al Coordinamento permanente sottoprodotti e alla </a:t>
            </a:r>
            <a:r>
              <a:rPr lang="it-IT" sz="2800" b="1" dirty="0"/>
              <a:t>conoscenza consolidata</a:t>
            </a:r>
            <a:r>
              <a:rPr lang="it-IT" sz="2800" dirty="0"/>
              <a:t> del percorso regionale e delle filiere già analizzate.</a:t>
            </a:r>
          </a:p>
          <a:p>
            <a:pPr algn="just"/>
            <a:endParaRPr lang="it-IT" sz="2800" b="1" dirty="0"/>
          </a:p>
          <a:p>
            <a:pPr marL="914400" lvl="1" indent="-457200" algn="just">
              <a:buFont typeface="Arial" panose="020B0604020202020204" pitchFamily="34" charset="0"/>
              <a:buChar char="•"/>
            </a:pPr>
            <a:r>
              <a:rPr lang="it-IT" sz="2800" dirty="0"/>
              <a:t>Riduzione dell’incertezza interpretativa </a:t>
            </a:r>
          </a:p>
          <a:p>
            <a:pPr marL="914400" lvl="1" indent="-457200" algn="just">
              <a:buFont typeface="Arial" panose="020B0604020202020204" pitchFamily="34" charset="0"/>
              <a:buChar char="•"/>
            </a:pPr>
            <a:r>
              <a:rPr lang="it-IT" sz="2800" dirty="0"/>
              <a:t>Condivisione di buone pratiche regionali </a:t>
            </a:r>
          </a:p>
          <a:p>
            <a:pPr marL="914400" lvl="1" indent="-457200" algn="just">
              <a:buFont typeface="Arial" panose="020B0604020202020204" pitchFamily="34" charset="0"/>
              <a:buChar char="•"/>
            </a:pPr>
            <a:r>
              <a:rPr lang="it-IT" sz="2800" dirty="0"/>
              <a:t>Approccio operativo e “caso per caso” </a:t>
            </a:r>
          </a:p>
          <a:p>
            <a:pPr marL="914400" lvl="1" indent="-457200" algn="just">
              <a:buFont typeface="Arial" panose="020B0604020202020204" pitchFamily="34" charset="0"/>
              <a:buChar char="•"/>
            </a:pPr>
            <a:r>
              <a:rPr lang="it-IT" sz="2800" dirty="0"/>
              <a:t>Facilitazione del dialogo con gli enti coinvolti</a:t>
            </a:r>
          </a:p>
        </p:txBody>
      </p:sp>
      <p:pic>
        <p:nvPicPr>
          <p:cNvPr id="11" name="Immagine 10">
            <a:extLst>
              <a:ext uri="{FF2B5EF4-FFF2-40B4-BE49-F238E27FC236}">
                <a16:creationId xmlns:a16="http://schemas.microsoft.com/office/drawing/2014/main" id="{82044F8B-6D32-385A-AD46-70918B08E3A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23016" y="89656"/>
            <a:ext cx="1383428" cy="539839"/>
          </a:xfrm>
          <a:prstGeom prst="rect">
            <a:avLst/>
          </a:prstGeom>
        </p:spPr>
      </p:pic>
      <p:graphicFrame>
        <p:nvGraphicFramePr>
          <p:cNvPr id="12" name="Tabella 11">
            <a:extLst>
              <a:ext uri="{FF2B5EF4-FFF2-40B4-BE49-F238E27FC236}">
                <a16:creationId xmlns:a16="http://schemas.microsoft.com/office/drawing/2014/main" id="{856D9C58-B325-BF0E-0CBD-81036CECF3F4}"/>
              </a:ext>
            </a:extLst>
          </p:cNvPr>
          <p:cNvGraphicFramePr>
            <a:graphicFrameLocks noGrp="1"/>
          </p:cNvGraphicFramePr>
          <p:nvPr/>
        </p:nvGraphicFramePr>
        <p:xfrm>
          <a:off x="-24680" y="6519624"/>
          <a:ext cx="12207552" cy="365760"/>
        </p:xfrm>
        <a:graphic>
          <a:graphicData uri="http://schemas.openxmlformats.org/drawingml/2006/table">
            <a:tbl>
              <a:tblPr firstRow="1" bandRow="1">
                <a:tableStyleId>{5A111915-BE36-4E01-A7E5-04B1672EAD32}</a:tableStyleId>
              </a:tblPr>
              <a:tblGrid>
                <a:gridCol w="1220755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pPr marL="0" indent="0" algn="l" defTabSz="914400" rtl="0" eaLnBrk="1" latinLnBrk="0" hangingPunct="1"/>
                      <a:endParaRPr lang="it-IT" sz="18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8502482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3E80"/>
        </a:solidFill>
        <a:effectLst/>
      </p:bgPr>
    </p:bg>
    <p:spTree>
      <p:nvGrpSpPr>
        <p:cNvPr id="1" name="Shape 4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1" name="Google Shape;421;p4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496657" y="4632047"/>
            <a:ext cx="2857143" cy="1904762"/>
          </a:xfrm>
          <a:prstGeom prst="rect">
            <a:avLst/>
          </a:prstGeom>
          <a:noFill/>
          <a:ln>
            <a:noFill/>
          </a:ln>
        </p:spPr>
      </p:pic>
      <p:pic>
        <p:nvPicPr>
          <p:cNvPr id="422" name="Google Shape;422;p42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19460" y="5126362"/>
            <a:ext cx="2437708" cy="916132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Rettangolo 1">
            <a:extLst>
              <a:ext uri="{FF2B5EF4-FFF2-40B4-BE49-F238E27FC236}">
                <a16:creationId xmlns:a16="http://schemas.microsoft.com/office/drawing/2014/main" id="{542A2F95-B8EA-12B9-C9CF-3240CF0B19C9}"/>
              </a:ext>
            </a:extLst>
          </p:cNvPr>
          <p:cNvSpPr/>
          <p:nvPr/>
        </p:nvSpPr>
        <p:spPr>
          <a:xfrm>
            <a:off x="2999656" y="2132856"/>
            <a:ext cx="640871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it-IT" sz="4400" b="1" cap="all" dirty="0">
                <a:solidFill>
                  <a:schemeClr val="bg1"/>
                </a:solidFill>
                <a:latin typeface="Calibri"/>
              </a:rPr>
              <a:t>Grazie per l’attenzione</a:t>
            </a:r>
          </a:p>
          <a:p>
            <a:pPr lvl="0" algn="ctr"/>
            <a:endParaRPr lang="it-IT" sz="3200" b="1" dirty="0">
              <a:solidFill>
                <a:schemeClr val="bg1"/>
              </a:solidFill>
              <a:latin typeface="Calibri"/>
            </a:endParaRPr>
          </a:p>
          <a:p>
            <a:pPr lvl="0" algn="ctr"/>
            <a:r>
              <a:rPr lang="it-IT" sz="3200" b="1" dirty="0">
                <a:solidFill>
                  <a:schemeClr val="bg1"/>
                </a:solidFill>
                <a:latin typeface="Calibri"/>
              </a:rPr>
              <a:t>m.bertolani@confind.emr.it</a:t>
            </a:r>
            <a:endParaRPr lang="it-IT" sz="3200" dirty="0">
              <a:solidFill>
                <a:schemeClr val="bg1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571945687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Tema di Offic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Tema di Offic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6493</TotalTime>
  <Words>179</Words>
  <Application>Microsoft Office PowerPoint</Application>
  <PresentationFormat>Widescreen</PresentationFormat>
  <Paragraphs>28</Paragraphs>
  <Slides>4</Slides>
  <Notes>2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3</vt:i4>
      </vt:variant>
      <vt:variant>
        <vt:lpstr>Tema</vt:lpstr>
      </vt:variant>
      <vt:variant>
        <vt:i4>3</vt:i4>
      </vt:variant>
      <vt:variant>
        <vt:lpstr>Titoli diapositive</vt:lpstr>
      </vt:variant>
      <vt:variant>
        <vt:i4>4</vt:i4>
      </vt:variant>
    </vt:vector>
  </HeadingPairs>
  <TitlesOfParts>
    <vt:vector size="10" baseType="lpstr">
      <vt:lpstr>Arial</vt:lpstr>
      <vt:lpstr>Calibri</vt:lpstr>
      <vt:lpstr>Wingdings</vt:lpstr>
      <vt:lpstr>Tema di Office</vt:lpstr>
      <vt:lpstr>1_Tema di Office</vt:lpstr>
      <vt:lpstr>2_Tema di Office</vt:lpstr>
      <vt:lpstr>Presentazione standard di PowerPoint</vt:lpstr>
      <vt:lpstr>Presentazione standard di PowerPoint</vt:lpstr>
      <vt:lpstr>Presentazione standard di PowerPoint</vt:lpstr>
      <vt:lpstr>Presentazione standard di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Marina Castellano</dc:creator>
  <cp:lastModifiedBy>Medea Bertolani</cp:lastModifiedBy>
  <cp:revision>669</cp:revision>
  <cp:lastPrinted>2021-04-15T15:39:18Z</cp:lastPrinted>
  <dcterms:created xsi:type="dcterms:W3CDTF">2015-05-27T15:53:13Z</dcterms:created>
  <dcterms:modified xsi:type="dcterms:W3CDTF">2026-05-27T15:03:03Z</dcterms:modified>
</cp:coreProperties>
</file>