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66" r:id="rId5"/>
    <p:sldId id="259" r:id="rId6"/>
    <p:sldId id="268" r:id="rId7"/>
    <p:sldId id="270" r:id="rId8"/>
    <p:sldId id="271" r:id="rId9"/>
    <p:sldId id="265" r:id="rId10"/>
    <p:sldId id="269" r:id="rId11"/>
    <p:sldId id="272" r:id="rId1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9DFC1"/>
    <a:srgbClr val="F5F0E2"/>
    <a:srgbClr val="3D7B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81" autoAdjust="0"/>
    <p:restoredTop sz="85835" autoAdjust="0"/>
  </p:normalViewPr>
  <p:slideViewPr>
    <p:cSldViewPr snapToGrid="0" snapToObjects="1">
      <p:cViewPr varScale="1">
        <p:scale>
          <a:sx n="83" d="100"/>
          <a:sy n="83" d="100"/>
        </p:scale>
        <p:origin x="1812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482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-228600" y="1524000"/>
            <a:ext cx="7315200" cy="4114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/>
          <a:lstStyle/>
          <a:p>
            <a:endParaRPr lang="it-IT"/>
          </a:p>
        </p:txBody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85800" y="5867400"/>
            <a:ext cx="5486400" cy="4800600"/>
          </a:xfrm>
          <a:prstGeom prst="rect">
            <a:avLst/>
          </a:prstGeom>
        </p:spPr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2338976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-228600" y="1524000"/>
            <a:ext cx="7315200" cy="4114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85800" y="5867400"/>
            <a:ext cx="5486400" cy="4800600"/>
          </a:xfrm>
          <a:prstGeom prst="rect">
            <a:avLst/>
          </a:prstGeom>
        </p:spPr>
        <p:txBody>
          <a:bodyPr/>
          <a:lstStyle/>
          <a:p>
            <a:r>
              <a:rPr lang="en-US" sz="1200" dirty="0" err="1">
                <a:solidFill>
                  <a:srgbClr val="0D2A45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Molti</a:t>
            </a:r>
            <a:r>
              <a:rPr lang="en-US" sz="1200" dirty="0">
                <a:solidFill>
                  <a:srgbClr val="0D2A45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 near miss “</a:t>
            </a:r>
            <a:r>
              <a:rPr lang="en-US" sz="1200" dirty="0" err="1">
                <a:solidFill>
                  <a:srgbClr val="0D2A45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minori</a:t>
            </a:r>
            <a:r>
              <a:rPr lang="en-US" sz="1200" dirty="0">
                <a:solidFill>
                  <a:srgbClr val="0D2A45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” </a:t>
            </a:r>
            <a:r>
              <a:rPr lang="en-US" sz="1200" dirty="0" err="1">
                <a:solidFill>
                  <a:srgbClr val="0D2A45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rappresentano</a:t>
            </a:r>
            <a:r>
              <a:rPr lang="en-US" sz="1200" dirty="0">
                <a:solidFill>
                  <a:srgbClr val="0D2A45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 lo </a:t>
            </a:r>
            <a:r>
              <a:rPr lang="en-US" sz="1200" dirty="0" err="1">
                <a:solidFill>
                  <a:srgbClr val="0D2A45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stesso</a:t>
            </a:r>
            <a:r>
              <a:rPr lang="en-US" sz="1200" dirty="0">
                <a:solidFill>
                  <a:srgbClr val="0D2A45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 </a:t>
            </a:r>
            <a:r>
              <a:rPr lang="en-US" sz="1200" dirty="0" err="1">
                <a:solidFill>
                  <a:srgbClr val="0D2A45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meccanismo</a:t>
            </a:r>
            <a:r>
              <a:rPr lang="en-US" sz="1200" dirty="0">
                <a:solidFill>
                  <a:srgbClr val="0D2A45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 </a:t>
            </a:r>
            <a:r>
              <a:rPr lang="en-US" sz="1200" dirty="0" err="1">
                <a:solidFill>
                  <a:srgbClr val="0D2A45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che</a:t>
            </a:r>
            <a:r>
              <a:rPr lang="en-US" sz="1200" dirty="0">
                <a:solidFill>
                  <a:srgbClr val="0D2A45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, in </a:t>
            </a:r>
            <a:r>
              <a:rPr lang="en-US" sz="1200" dirty="0" err="1">
                <a:solidFill>
                  <a:srgbClr val="0D2A45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condizioni</a:t>
            </a:r>
            <a:r>
              <a:rPr lang="en-US" sz="1200" dirty="0">
                <a:solidFill>
                  <a:srgbClr val="0D2A45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 diverse, genera </a:t>
            </a:r>
            <a:r>
              <a:rPr lang="en-US" sz="1200" dirty="0" err="1">
                <a:solidFill>
                  <a:srgbClr val="0D2A45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l’evento</a:t>
            </a:r>
            <a:r>
              <a:rPr lang="en-US" sz="1200" dirty="0">
                <a:solidFill>
                  <a:srgbClr val="0D2A45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 grave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Per </a:t>
            </a:r>
            <a:r>
              <a:rPr lang="en-US" sz="1200" dirty="0" err="1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questo</a:t>
            </a:r>
            <a:r>
              <a:rPr lang="en-US" sz="1200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la </a:t>
            </a:r>
            <a:r>
              <a:rPr lang="en-US" sz="1200" dirty="0" err="1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gestione</a:t>
            </a:r>
            <a:r>
              <a:rPr lang="en-US" sz="1200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</a:t>
            </a:r>
            <a:r>
              <a:rPr lang="en-US" sz="1200" dirty="0" err="1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efficace</a:t>
            </a:r>
            <a:r>
              <a:rPr lang="en-US" sz="1200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non </a:t>
            </a:r>
            <a:r>
              <a:rPr lang="en-US" sz="1200" dirty="0" err="1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si</a:t>
            </a:r>
            <a:r>
              <a:rPr lang="en-US" sz="1200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</a:t>
            </a:r>
            <a:r>
              <a:rPr lang="en-US" sz="1200" dirty="0" err="1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limita</a:t>
            </a:r>
            <a:r>
              <a:rPr lang="en-US" sz="1200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al </a:t>
            </a:r>
            <a:r>
              <a:rPr lang="en-US" sz="1200" dirty="0" err="1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singolo</a:t>
            </a:r>
            <a:r>
              <a:rPr lang="en-US" sz="1200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</a:t>
            </a:r>
            <a:r>
              <a:rPr lang="en-US" sz="1200" dirty="0" err="1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caso</a:t>
            </a:r>
            <a:r>
              <a:rPr lang="en-US" sz="1200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: </a:t>
            </a:r>
            <a:r>
              <a:rPr lang="en-US" sz="1200" b="1" dirty="0" err="1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cerca</a:t>
            </a:r>
            <a:r>
              <a:rPr lang="en-US" sz="1200" b="1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</a:t>
            </a:r>
            <a:r>
              <a:rPr lang="en-US" sz="1200" b="1" dirty="0" err="1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ricorrenze</a:t>
            </a:r>
            <a:r>
              <a:rPr lang="en-US" sz="1200" b="1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, </a:t>
            </a:r>
            <a:r>
              <a:rPr lang="en-US" sz="1200" b="1" dirty="0" err="1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concentrazioni</a:t>
            </a:r>
            <a:r>
              <a:rPr lang="en-US" sz="1200" b="1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, </a:t>
            </a:r>
            <a:r>
              <a:rPr lang="en-US" sz="1200" b="1" dirty="0" err="1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aree</a:t>
            </a:r>
            <a:r>
              <a:rPr lang="en-US" sz="1200" b="1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</a:t>
            </a:r>
            <a:r>
              <a:rPr lang="en-US" sz="1200" b="1" dirty="0" err="1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critiche</a:t>
            </a:r>
            <a:r>
              <a:rPr lang="en-US" sz="1200" b="1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, </a:t>
            </a:r>
            <a:r>
              <a:rPr lang="en-US" sz="1200" b="1" dirty="0" err="1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turni</a:t>
            </a:r>
            <a:r>
              <a:rPr lang="en-US" sz="1200" b="1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e </a:t>
            </a:r>
            <a:r>
              <a:rPr lang="en-US" sz="1200" b="1" dirty="0" err="1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attività</a:t>
            </a:r>
            <a:r>
              <a:rPr lang="en-US" sz="1200" b="1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</a:t>
            </a:r>
            <a:r>
              <a:rPr lang="en-US" sz="1200" b="1" dirty="0" err="1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che</a:t>
            </a:r>
            <a:r>
              <a:rPr lang="en-US" sz="1200" b="1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</a:t>
            </a:r>
            <a:r>
              <a:rPr lang="en-US" sz="1200" b="1" dirty="0" err="1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espongono</a:t>
            </a:r>
            <a:r>
              <a:rPr lang="en-US" sz="1200" b="1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il </a:t>
            </a:r>
            <a:r>
              <a:rPr lang="en-US" sz="1200" b="1" dirty="0" err="1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sistema</a:t>
            </a:r>
            <a:r>
              <a:rPr lang="en-US" sz="1200" b="1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.</a:t>
            </a:r>
            <a:endParaRPr lang="en-US" sz="1200" dirty="0"/>
          </a:p>
          <a:p>
            <a:r>
              <a:rPr lang="it-IT" b="1" dirty="0"/>
              <a:t>SIF</a:t>
            </a:r>
            <a:r>
              <a:rPr lang="it-IT" dirty="0"/>
              <a:t> = </a:t>
            </a:r>
            <a:r>
              <a:rPr lang="it-IT" dirty="0" err="1"/>
              <a:t>Sever</a:t>
            </a:r>
            <a:r>
              <a:rPr lang="it-IT" dirty="0"/>
              <a:t>/</a:t>
            </a:r>
            <a:r>
              <a:rPr lang="it-IT" dirty="0" err="1"/>
              <a:t>Serious</a:t>
            </a:r>
            <a:r>
              <a:rPr lang="it-IT" dirty="0"/>
              <a:t> </a:t>
            </a:r>
            <a:r>
              <a:rPr lang="it-IT" dirty="0" err="1"/>
              <a:t>Incidents</a:t>
            </a:r>
            <a:r>
              <a:rPr lang="it-IT" dirty="0"/>
              <a:t> and </a:t>
            </a:r>
            <a:r>
              <a:rPr lang="it-IT" dirty="0" err="1"/>
              <a:t>Fatalities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780950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[Sources]
- OSHA incident investigation overview: https://www.osha.gov/incident-investigation
- OSHA near miss definition in SHMS Chapter 2: https://www.osha.gov/shms/chapter-2
- ILO-OSH 2001 overview: https://www.ilo.org/resource/guidelines-occupational-safety-and-health-management-systems-ilo-osh-2001
- User-provided template deck: /mnt/data/Intervento_Luca_Burdese_NM_Management_2026.pptx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-228600" y="1524000"/>
            <a:ext cx="7315200" cy="4114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85800" y="5867400"/>
            <a:ext cx="5486400" cy="4800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 u="sng" dirty="0"/>
              <a:t>LEADING</a:t>
            </a:r>
            <a:r>
              <a:rPr lang="it-IT" dirty="0"/>
              <a:t>: </a:t>
            </a:r>
            <a:r>
              <a:rPr lang="en-US" sz="1200" dirty="0"/>
              <a:t>Measures that </a:t>
            </a:r>
            <a:r>
              <a:rPr lang="en-US" sz="1200" b="1" dirty="0"/>
              <a:t>track the presence and quality of controls and behaviors intended to prevent incidents</a:t>
            </a:r>
            <a:r>
              <a:rPr lang="en-US" sz="1200" dirty="0"/>
              <a:t>. </a:t>
            </a:r>
          </a:p>
          <a:p>
            <a:endParaRPr lang="it-IT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 u="sng" dirty="0"/>
              <a:t>LAGGING</a:t>
            </a:r>
            <a:r>
              <a:rPr lang="it-IT" dirty="0"/>
              <a:t>: </a:t>
            </a:r>
            <a:r>
              <a:rPr lang="en-US" sz="1200" dirty="0"/>
              <a:t>Measures that </a:t>
            </a:r>
            <a:r>
              <a:rPr lang="en-US" sz="1200" b="1" dirty="0"/>
              <a:t>track events and losses that already happened </a:t>
            </a:r>
            <a:r>
              <a:rPr lang="en-US" sz="1200" dirty="0"/>
              <a:t>(injuries, releases, noncompliance, failures). 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105252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TE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13716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2700">
            <a:noFill/>
            <a:prstDash val="solid"/>
          </a:ln>
        </p:spPr>
        <p:txBody>
          <a:bodyPr/>
          <a:lstStyle/>
          <a:p>
            <a:endParaRPr lang="it-IT" dirty="0"/>
          </a:p>
        </p:txBody>
      </p:sp>
      <p:sp>
        <p:nvSpPr>
          <p:cNvPr id="4" name="Text 2"/>
          <p:cNvSpPr/>
          <p:nvPr/>
        </p:nvSpPr>
        <p:spPr>
          <a:xfrm>
            <a:off x="-1552755" y="6595757"/>
            <a:ext cx="26060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D7E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3 | March 12 | 2026</a:t>
            </a:r>
            <a:endParaRPr lang="en-US" sz="900" dirty="0"/>
          </a:p>
        </p:txBody>
      </p:sp>
      <p:sp>
        <p:nvSpPr>
          <p:cNvPr id="6" name="Slide Number Placeholder 0">
            <a:extLst>
              <a:ext uri="{FF2B5EF4-FFF2-40B4-BE49-F238E27FC236}">
                <a16:creationId xmlns:a16="http://schemas.microsoft.com/office/drawing/2014/main" id="{5DEE7731-04D4-124B-B22E-6B5B2E7C11F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145328" y="6459499"/>
            <a:ext cx="741873" cy="3682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900">
                <a:solidFill>
                  <a:schemeClr val="accent1">
                    <a:lumMod val="75000"/>
                  </a:schemeClr>
                </a:solidFill>
                <a:latin typeface="Aptos"/>
                <a:ea typeface="Aptos"/>
                <a:cs typeface="Aptos"/>
              </a:defRPr>
            </a:lvl1pPr>
          </a:lstStyle>
          <a:p>
            <a:pPr algn="r"/>
            <a:fld id="{F7021451-1387-4CA6-816F-3879F97B5CBC}" type="slidenum">
              <a:rPr lang="en-US" smtClean="0"/>
              <a:pPr algn="r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658600" y="6446520"/>
            <a:ext cx="228600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900">
                <a:solidFill>
                  <a:srgbClr val="95A4B3"/>
                </a:solidFill>
                <a:latin typeface="Aptos"/>
                <a:ea typeface="Aptos"/>
                <a:cs typeface="Aptos"/>
              </a:defRPr>
            </a:lvl1pPr>
          </a:lstStyle>
          <a:p>
            <a:pPr algn="r"/>
            <a:fld id="{F7021451-1387-4CA6-816F-3879F97B5CBC}" type="slidenum">
              <a:rPr lang="en-US" smtClean="0"/>
              <a:pPr algn="r"/>
              <a:t>‹N›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6F9FC"/>
          </a:solidFill>
          <a:ln>
            <a:solidFill>
              <a:srgbClr val="F6F9F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7940040" y="0"/>
            <a:ext cx="4251960" cy="6858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502920" y="1325880"/>
            <a:ext cx="6995160" cy="141577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it-IT" sz="3600" b="1" dirty="0">
                <a:solidFill>
                  <a:srgbClr val="0D2A45"/>
                </a:solidFill>
                <a:latin typeface="Aptos Display"/>
              </a:rPr>
              <a:t>La gestione dei </a:t>
            </a:r>
            <a:r>
              <a:rPr lang="it-IT" sz="3600" b="1" dirty="0" err="1">
                <a:solidFill>
                  <a:srgbClr val="0D2A45"/>
                </a:solidFill>
                <a:latin typeface="Aptos Display"/>
              </a:rPr>
              <a:t>Near</a:t>
            </a:r>
            <a:r>
              <a:rPr lang="it-IT" sz="3600" b="1" dirty="0">
                <a:solidFill>
                  <a:srgbClr val="0D2A45"/>
                </a:solidFill>
                <a:latin typeface="Aptos Display"/>
              </a:rPr>
              <a:t> Misses</a:t>
            </a:r>
          </a:p>
          <a:p>
            <a:pPr algn="l"/>
            <a:r>
              <a:rPr sz="2800" b="1" dirty="0" err="1">
                <a:solidFill>
                  <a:srgbClr val="0D2A45"/>
                </a:solidFill>
                <a:latin typeface="Aptos Display"/>
              </a:rPr>
              <a:t>L’esperienza</a:t>
            </a:r>
            <a:r>
              <a:rPr sz="2800" b="1" dirty="0">
                <a:solidFill>
                  <a:srgbClr val="0D2A45"/>
                </a:solidFill>
                <a:latin typeface="Aptos Display"/>
              </a:rPr>
              <a:t> di </a:t>
            </a:r>
            <a:r>
              <a:rPr sz="2800" b="1" dirty="0" err="1">
                <a:solidFill>
                  <a:srgbClr val="0D2A45"/>
                </a:solidFill>
                <a:latin typeface="Aptos Display"/>
              </a:rPr>
              <a:t>applicazione</a:t>
            </a:r>
            <a:r>
              <a:rPr lang="it-IT" sz="2800" b="1" dirty="0">
                <a:solidFill>
                  <a:srgbClr val="0D2A45"/>
                </a:solidFill>
                <a:latin typeface="Aptos Display"/>
              </a:rPr>
              <a:t> in una multinazionale</a:t>
            </a:r>
            <a:r>
              <a:rPr sz="2800" b="1" dirty="0">
                <a:solidFill>
                  <a:srgbClr val="0D2A45"/>
                </a:solidFill>
                <a:latin typeface="Aptos Display"/>
              </a:rPr>
              <a:t> </a:t>
            </a:r>
            <a:r>
              <a:rPr lang="it-IT" sz="2800" b="1" dirty="0">
                <a:solidFill>
                  <a:srgbClr val="0D2A45"/>
                </a:solidFill>
                <a:latin typeface="Aptos Display"/>
              </a:rPr>
              <a:t>Automotive</a:t>
            </a:r>
            <a:endParaRPr sz="2800" b="1" dirty="0">
              <a:solidFill>
                <a:srgbClr val="0D2A45"/>
              </a:solidFill>
              <a:latin typeface="Aptos Display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7116" y="3203079"/>
            <a:ext cx="4754880" cy="3077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2000" b="0" dirty="0">
                <a:solidFill>
                  <a:srgbClr val="0D2A45"/>
                </a:solidFill>
                <a:latin typeface="Aptos Display"/>
              </a:rPr>
              <a:t>Dalla </a:t>
            </a:r>
            <a:r>
              <a:rPr sz="2000" b="0" dirty="0" err="1">
                <a:solidFill>
                  <a:srgbClr val="0D2A45"/>
                </a:solidFill>
                <a:latin typeface="Aptos Display"/>
              </a:rPr>
              <a:t>gestione</a:t>
            </a:r>
            <a:r>
              <a:rPr sz="2000" b="0" dirty="0">
                <a:solidFill>
                  <a:srgbClr val="0D2A45"/>
                </a:solidFill>
                <a:latin typeface="Aptos Display"/>
              </a:rPr>
              <a:t> </a:t>
            </a:r>
            <a:r>
              <a:rPr lang="it-IT" sz="2000" b="0" dirty="0">
                <a:solidFill>
                  <a:srgbClr val="0D2A45"/>
                </a:solidFill>
                <a:latin typeface="Aptos Display"/>
              </a:rPr>
              <a:t>reattiva a quella preventiva</a:t>
            </a:r>
            <a:endParaRPr sz="2000" b="0" dirty="0">
              <a:solidFill>
                <a:srgbClr val="0D2A45"/>
              </a:solidFill>
              <a:latin typeface="Aptos Display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75916" y="5976931"/>
            <a:ext cx="2926080" cy="21544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400" b="1" dirty="0">
                <a:solidFill>
                  <a:srgbClr val="0D2A45"/>
                </a:solidFill>
                <a:latin typeface="Aptos"/>
              </a:rPr>
              <a:t>Luca Burdese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375916" y="6222819"/>
            <a:ext cx="4084962" cy="3693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it-IT" sz="1200" b="0" dirty="0">
                <a:solidFill>
                  <a:srgbClr val="5C6B7A"/>
                </a:solidFill>
                <a:latin typeface="Aptos"/>
              </a:rPr>
              <a:t>HSE | </a:t>
            </a:r>
            <a:r>
              <a:rPr lang="it-IT" sz="1200" b="0" dirty="0" err="1">
                <a:solidFill>
                  <a:srgbClr val="5C6B7A"/>
                </a:solidFill>
                <a:latin typeface="Aptos"/>
              </a:rPr>
              <a:t>Sustainability</a:t>
            </a:r>
            <a:r>
              <a:rPr lang="it-IT" sz="1200" b="0" dirty="0">
                <a:solidFill>
                  <a:srgbClr val="5C6B7A"/>
                </a:solidFill>
                <a:latin typeface="Aptos"/>
              </a:rPr>
              <a:t> | Operations </a:t>
            </a:r>
            <a:r>
              <a:rPr lang="it-IT" sz="1200" b="0" dirty="0" err="1">
                <a:solidFill>
                  <a:srgbClr val="5C6B7A"/>
                </a:solidFill>
                <a:latin typeface="Aptos"/>
              </a:rPr>
              <a:t>Excellence</a:t>
            </a:r>
            <a:r>
              <a:rPr sz="1200" b="0" dirty="0">
                <a:solidFill>
                  <a:srgbClr val="5C6B7A"/>
                </a:solidFill>
                <a:latin typeface="Aptos"/>
              </a:rPr>
              <a:t>
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461247" y="868680"/>
            <a:ext cx="3127569" cy="3077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2000" b="1" dirty="0">
                <a:latin typeface="Aptos Display"/>
              </a:rPr>
              <a:t>Cosa </a:t>
            </a:r>
            <a:r>
              <a:rPr sz="2000" b="1" dirty="0" err="1">
                <a:latin typeface="Aptos Display"/>
              </a:rPr>
              <a:t>copre</a:t>
            </a:r>
            <a:r>
              <a:rPr sz="2000" b="1" dirty="0">
                <a:latin typeface="Aptos Display"/>
              </a:rPr>
              <a:t> </a:t>
            </a:r>
            <a:r>
              <a:rPr sz="2000" b="1" dirty="0" err="1">
                <a:latin typeface="Aptos Display"/>
              </a:rPr>
              <a:t>l’intervento</a:t>
            </a:r>
            <a:endParaRPr sz="2000" b="1" dirty="0">
              <a:latin typeface="Aptos Display"/>
            </a:endParaRPr>
          </a:p>
        </p:txBody>
      </p:sp>
      <p:pic>
        <p:nvPicPr>
          <p:cNvPr id="25" name="Immagine 24">
            <a:extLst>
              <a:ext uri="{FF2B5EF4-FFF2-40B4-BE49-F238E27FC236}">
                <a16:creationId xmlns:a16="http://schemas.microsoft.com/office/drawing/2014/main" id="{E892E31A-0341-614C-48F3-55FD34E1DE0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174" t="2203" r="2481" b="3669"/>
          <a:stretch>
            <a:fillRect/>
          </a:stretch>
        </p:blipFill>
        <p:spPr>
          <a:xfrm>
            <a:off x="602900" y="4788040"/>
            <a:ext cx="1612761" cy="1612760"/>
          </a:xfrm>
          <a:prstGeom prst="rect">
            <a:avLst/>
          </a:prstGeom>
        </p:spPr>
      </p:pic>
      <p:sp>
        <p:nvSpPr>
          <p:cNvPr id="26" name="TextBox 6">
            <a:extLst>
              <a:ext uri="{FF2B5EF4-FFF2-40B4-BE49-F238E27FC236}">
                <a16:creationId xmlns:a16="http://schemas.microsoft.com/office/drawing/2014/main" id="{EEDDA9D8-1D0F-88A1-AE46-66F9B7C0428D}"/>
              </a:ext>
            </a:extLst>
          </p:cNvPr>
          <p:cNvSpPr txBox="1"/>
          <p:nvPr/>
        </p:nvSpPr>
        <p:spPr>
          <a:xfrm>
            <a:off x="548640" y="3627184"/>
            <a:ext cx="4937760" cy="18466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200" b="0" dirty="0">
                <a:solidFill>
                  <a:srgbClr val="5C6B7A"/>
                </a:solidFill>
                <a:latin typeface="Aptos"/>
              </a:rPr>
              <a:t>Bologna • </a:t>
            </a:r>
            <a:r>
              <a:rPr lang="it-IT" sz="1200" b="0" dirty="0">
                <a:solidFill>
                  <a:srgbClr val="5C6B7A"/>
                </a:solidFill>
                <a:latin typeface="Aptos"/>
              </a:rPr>
              <a:t>8</a:t>
            </a:r>
            <a:r>
              <a:rPr sz="1200" b="0" dirty="0">
                <a:solidFill>
                  <a:srgbClr val="5C6B7A"/>
                </a:solidFill>
                <a:latin typeface="Aptos"/>
              </a:rPr>
              <a:t> </a:t>
            </a:r>
            <a:r>
              <a:rPr sz="1200" b="0" dirty="0" err="1">
                <a:solidFill>
                  <a:srgbClr val="5C6B7A"/>
                </a:solidFill>
                <a:latin typeface="Aptos"/>
              </a:rPr>
              <a:t>aprile</a:t>
            </a:r>
            <a:r>
              <a:rPr sz="1200" b="0" dirty="0">
                <a:solidFill>
                  <a:srgbClr val="5C6B7A"/>
                </a:solidFill>
                <a:latin typeface="Aptos"/>
              </a:rPr>
              <a:t> 2026</a:t>
            </a:r>
          </a:p>
        </p:txBody>
      </p:sp>
      <p:sp>
        <p:nvSpPr>
          <p:cNvPr id="24" name="Shape 7"/>
          <p:cNvSpPr/>
          <p:nvPr/>
        </p:nvSpPr>
        <p:spPr>
          <a:xfrm>
            <a:off x="8467344" y="1645920"/>
            <a:ext cx="219456" cy="219456"/>
          </a:xfrm>
          <a:prstGeom prst="ellipse">
            <a:avLst/>
          </a:prstGeom>
          <a:solidFill>
            <a:srgbClr val="1E8FA6"/>
          </a:solidFill>
          <a:ln w="12700">
            <a:solidFill>
              <a:srgbClr val="1E8FA6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27" name="Text 8"/>
          <p:cNvSpPr/>
          <p:nvPr/>
        </p:nvSpPr>
        <p:spPr>
          <a:xfrm>
            <a:off x="8467344" y="1664208"/>
            <a:ext cx="219456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</a:t>
            </a:r>
            <a:endParaRPr lang="en-US" sz="1050" dirty="0"/>
          </a:p>
        </p:txBody>
      </p:sp>
      <p:sp>
        <p:nvSpPr>
          <p:cNvPr id="28" name="Text 9"/>
          <p:cNvSpPr/>
          <p:nvPr/>
        </p:nvSpPr>
        <p:spPr>
          <a:xfrm>
            <a:off x="8796528" y="1600200"/>
            <a:ext cx="27432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Perché i near miss contano</a:t>
            </a:r>
            <a:endParaRPr lang="en-US" sz="1600" b="1" dirty="0"/>
          </a:p>
        </p:txBody>
      </p:sp>
      <p:sp>
        <p:nvSpPr>
          <p:cNvPr id="29" name="Shape 10"/>
          <p:cNvSpPr/>
          <p:nvPr/>
        </p:nvSpPr>
        <p:spPr>
          <a:xfrm>
            <a:off x="8467344" y="2395728"/>
            <a:ext cx="219456" cy="219456"/>
          </a:xfrm>
          <a:prstGeom prst="ellipse">
            <a:avLst/>
          </a:prstGeom>
          <a:solidFill>
            <a:srgbClr val="1E8FA6"/>
          </a:solidFill>
          <a:ln w="12700">
            <a:solidFill>
              <a:srgbClr val="1E8FA6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30" name="Text 11"/>
          <p:cNvSpPr/>
          <p:nvPr/>
        </p:nvSpPr>
        <p:spPr>
          <a:xfrm>
            <a:off x="8467344" y="2414016"/>
            <a:ext cx="219456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</a:t>
            </a:r>
            <a:endParaRPr lang="en-US" sz="1050" dirty="0"/>
          </a:p>
        </p:txBody>
      </p:sp>
      <p:sp>
        <p:nvSpPr>
          <p:cNvPr id="31" name="Text 12"/>
          <p:cNvSpPr/>
          <p:nvPr/>
        </p:nvSpPr>
        <p:spPr>
          <a:xfrm>
            <a:off x="8796528" y="2377440"/>
            <a:ext cx="27432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Limiti dell’approccio tradizionale</a:t>
            </a:r>
            <a:endParaRPr lang="en-US" sz="1600" b="1" dirty="0"/>
          </a:p>
        </p:txBody>
      </p:sp>
      <p:sp>
        <p:nvSpPr>
          <p:cNvPr id="32" name="Shape 13"/>
          <p:cNvSpPr/>
          <p:nvPr/>
        </p:nvSpPr>
        <p:spPr>
          <a:xfrm>
            <a:off x="8467344" y="3145536"/>
            <a:ext cx="219456" cy="219456"/>
          </a:xfrm>
          <a:prstGeom prst="ellipse">
            <a:avLst/>
          </a:prstGeom>
          <a:solidFill>
            <a:srgbClr val="1E8FA6"/>
          </a:solidFill>
          <a:ln w="12700">
            <a:solidFill>
              <a:srgbClr val="1E8FA6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33" name="Text 14"/>
          <p:cNvSpPr/>
          <p:nvPr/>
        </p:nvSpPr>
        <p:spPr>
          <a:xfrm>
            <a:off x="8467344" y="3163824"/>
            <a:ext cx="219456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3</a:t>
            </a:r>
            <a:endParaRPr lang="en-US" sz="1050" dirty="0"/>
          </a:p>
        </p:txBody>
      </p:sp>
      <p:sp>
        <p:nvSpPr>
          <p:cNvPr id="34" name="Text 15"/>
          <p:cNvSpPr/>
          <p:nvPr/>
        </p:nvSpPr>
        <p:spPr>
          <a:xfrm>
            <a:off x="8796528" y="3127248"/>
            <a:ext cx="27432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Il processo di gestione</a:t>
            </a:r>
            <a:endParaRPr lang="en-US" sz="1600" b="1" dirty="0"/>
          </a:p>
        </p:txBody>
      </p:sp>
      <p:sp>
        <p:nvSpPr>
          <p:cNvPr id="35" name="Shape 16"/>
          <p:cNvSpPr/>
          <p:nvPr/>
        </p:nvSpPr>
        <p:spPr>
          <a:xfrm>
            <a:off x="8467344" y="3895344"/>
            <a:ext cx="219456" cy="219456"/>
          </a:xfrm>
          <a:prstGeom prst="ellipse">
            <a:avLst/>
          </a:prstGeom>
          <a:solidFill>
            <a:srgbClr val="1E8FA6"/>
          </a:solidFill>
          <a:ln w="12700">
            <a:solidFill>
              <a:srgbClr val="1E8FA6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36" name="Text 17"/>
          <p:cNvSpPr/>
          <p:nvPr/>
        </p:nvSpPr>
        <p:spPr>
          <a:xfrm>
            <a:off x="8467344" y="3913632"/>
            <a:ext cx="219456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4</a:t>
            </a:r>
            <a:endParaRPr lang="en-US" sz="1050" dirty="0"/>
          </a:p>
        </p:txBody>
      </p:sp>
      <p:sp>
        <p:nvSpPr>
          <p:cNvPr id="37" name="Text 18"/>
          <p:cNvSpPr/>
          <p:nvPr/>
        </p:nvSpPr>
        <p:spPr>
          <a:xfrm>
            <a:off x="8796528" y="3877056"/>
            <a:ext cx="295591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Esperienza </a:t>
            </a:r>
            <a:r>
              <a:rPr lang="en-US" sz="1600" b="1" dirty="0" err="1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applicativa</a:t>
            </a:r>
            <a:r>
              <a:rPr lang="en-US" sz="1600" b="1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automotive e </a:t>
            </a:r>
            <a:r>
              <a:rPr lang="en-US" sz="1600" b="1" dirty="0" err="1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sguardo</a:t>
            </a:r>
            <a:r>
              <a:rPr lang="en-US" sz="1600" b="1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al </a:t>
            </a:r>
            <a:r>
              <a:rPr lang="en-US" sz="1600" b="1" dirty="0" err="1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futuro</a:t>
            </a:r>
            <a:endParaRPr lang="en-US" sz="1600" b="1" dirty="0"/>
          </a:p>
        </p:txBody>
      </p:sp>
      <p:sp>
        <p:nvSpPr>
          <p:cNvPr id="38" name="Shape 19"/>
          <p:cNvSpPr/>
          <p:nvPr/>
        </p:nvSpPr>
        <p:spPr>
          <a:xfrm>
            <a:off x="8467344" y="4645152"/>
            <a:ext cx="219456" cy="219456"/>
          </a:xfrm>
          <a:prstGeom prst="ellipse">
            <a:avLst/>
          </a:prstGeom>
          <a:solidFill>
            <a:srgbClr val="1E8FA6"/>
          </a:solidFill>
          <a:ln w="12700">
            <a:solidFill>
              <a:srgbClr val="1E8FA6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39" name="Text 20"/>
          <p:cNvSpPr/>
          <p:nvPr/>
        </p:nvSpPr>
        <p:spPr>
          <a:xfrm>
            <a:off x="8467344" y="4663440"/>
            <a:ext cx="219456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5</a:t>
            </a:r>
            <a:endParaRPr lang="en-US" sz="1050" dirty="0"/>
          </a:p>
        </p:txBody>
      </p:sp>
      <p:sp>
        <p:nvSpPr>
          <p:cNvPr id="40" name="Text 21"/>
          <p:cNvSpPr/>
          <p:nvPr/>
        </p:nvSpPr>
        <p:spPr>
          <a:xfrm>
            <a:off x="8796528" y="4626864"/>
            <a:ext cx="27432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 err="1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Conclusioni</a:t>
            </a:r>
            <a:r>
              <a:rPr lang="en-US" sz="1600" b="1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e takeaway</a:t>
            </a:r>
            <a:endParaRPr lang="en-US" sz="16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6673F955-CEEA-B95B-C65B-2DEE0E9B6911}"/>
              </a:ext>
            </a:extLst>
          </p:cNvPr>
          <p:cNvSpPr/>
          <p:nvPr/>
        </p:nvSpPr>
        <p:spPr>
          <a:xfrm>
            <a:off x="5000894" y="2967335"/>
            <a:ext cx="21902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54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27000">
                    <a:srgbClr val="FFFF00"/>
                  </a:glow>
                  <a:outerShdw dist="38100" dir="2700000" algn="bl" rotWithShape="0">
                    <a:schemeClr val="accent5"/>
                  </a:outerShdw>
                </a:effectLst>
              </a:rPr>
              <a:t>Grazie</a:t>
            </a:r>
          </a:p>
        </p:txBody>
      </p:sp>
    </p:spTree>
    <p:extLst>
      <p:ext uri="{BB962C8B-B14F-4D97-AF65-F5344CB8AC3E}">
        <p14:creationId xmlns:p14="http://schemas.microsoft.com/office/powerpoint/2010/main" val="22862355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5A1D02AD-C7D4-6936-1887-B7AABDFF5B0E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pPr algn="r"/>
            <a:fld id="{F7021451-1387-4CA6-816F-3879F97B5CBC}" type="slidenum">
              <a:rPr lang="en-US" smtClean="0"/>
              <a:pPr algn="r"/>
              <a:t>11</a:t>
            </a:fld>
            <a:endParaRPr lang="en-US" dirty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BC09ECC0-D28E-0DB8-9817-A732CD55A80B}"/>
              </a:ext>
            </a:extLst>
          </p:cNvPr>
          <p:cNvSpPr txBox="1"/>
          <p:nvPr/>
        </p:nvSpPr>
        <p:spPr>
          <a:xfrm>
            <a:off x="390645" y="307120"/>
            <a:ext cx="5705355" cy="46782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u="sng" dirty="0"/>
              <a:t>Leading indicators </a:t>
            </a:r>
            <a:r>
              <a:rPr lang="en-US" sz="1400" dirty="0"/>
              <a:t>(proactive / predictive)</a:t>
            </a:r>
          </a:p>
          <a:p>
            <a:endParaRPr lang="en-US" sz="1400" dirty="0"/>
          </a:p>
          <a:p>
            <a:r>
              <a:rPr lang="en-US" sz="1400" dirty="0"/>
              <a:t>Measures that </a:t>
            </a:r>
            <a:r>
              <a:rPr lang="en-US" sz="1400" b="1" dirty="0"/>
              <a:t>track the presence and quality of controls and behaviors intended to prevent incidents</a:t>
            </a:r>
            <a:r>
              <a:rPr lang="en-US" sz="1400" dirty="0"/>
              <a:t>. </a:t>
            </a:r>
          </a:p>
          <a:p>
            <a:r>
              <a:rPr lang="en-US" sz="1400" dirty="0"/>
              <a:t>They move “upstream” of loss events and are used to anticipate risk and intervene early. </a:t>
            </a:r>
          </a:p>
          <a:p>
            <a:r>
              <a:rPr lang="en-US" sz="1400" dirty="0"/>
              <a:t>What they answer: “Are we doing the things that prevent harm, and are they effective?” </a:t>
            </a:r>
          </a:p>
          <a:p>
            <a:r>
              <a:rPr lang="en-US" sz="1400" dirty="0"/>
              <a:t>Time orientation: Forward-looking (driver metrics).</a:t>
            </a:r>
          </a:p>
          <a:p>
            <a:endParaRPr lang="en-US" sz="1400" dirty="0"/>
          </a:p>
          <a:p>
            <a:r>
              <a:rPr lang="en-US" sz="1400" u="sng" dirty="0"/>
              <a:t>Typical in HSE/QHSE</a:t>
            </a:r>
            <a:r>
              <a:rPr lang="en-US" sz="1400" dirty="0"/>
              <a:t>: </a:t>
            </a:r>
          </a:p>
          <a:p>
            <a:r>
              <a:rPr lang="en-US" sz="1400" dirty="0"/>
              <a:t>Activity, exposure control, system health, culture and engagement, barrier performance.</a:t>
            </a:r>
          </a:p>
          <a:p>
            <a:endParaRPr lang="en-US" sz="1400" dirty="0"/>
          </a:p>
          <a:p>
            <a:r>
              <a:rPr lang="en-US" sz="1400" u="sng" dirty="0"/>
              <a:t>Examples (HSE)</a:t>
            </a:r>
            <a:r>
              <a:rPr lang="en-US" sz="1400" dirty="0"/>
              <a:t>:% planned safety critical inspections completed on time; findings closed within SLA, Safety observations / near misses reported per 100 FTE and quality of follow-up, Training/competency completion for critical roles; drills executed to standard, PTW/LOTO compliance audit score; % permits reviewed with zero critical deviations, Management field visits (Gemba/leadership walks) completed with documented actions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D403CA75-533E-D332-12AA-DD5B926EEBA9}"/>
              </a:ext>
            </a:extLst>
          </p:cNvPr>
          <p:cNvSpPr txBox="1"/>
          <p:nvPr/>
        </p:nvSpPr>
        <p:spPr>
          <a:xfrm>
            <a:off x="6181846" y="307120"/>
            <a:ext cx="5705355" cy="3816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u="sng" dirty="0"/>
              <a:t>Lagging indicators </a:t>
            </a:r>
            <a:r>
              <a:rPr lang="en-US" sz="1400" dirty="0"/>
              <a:t>(reactive / outcome)</a:t>
            </a:r>
          </a:p>
          <a:p>
            <a:endParaRPr lang="en-US" sz="1400" dirty="0"/>
          </a:p>
          <a:p>
            <a:r>
              <a:rPr lang="en-US" sz="1400" dirty="0"/>
              <a:t>Measures that </a:t>
            </a:r>
            <a:r>
              <a:rPr lang="en-US" sz="1400" b="1" dirty="0"/>
              <a:t>track events and losses that already happened </a:t>
            </a:r>
            <a:r>
              <a:rPr lang="en-US" sz="1400" dirty="0"/>
              <a:t>(injuries, releases, noncompliance, failures). </a:t>
            </a:r>
          </a:p>
          <a:p>
            <a:r>
              <a:rPr lang="en-US" sz="1400" dirty="0"/>
              <a:t>They are “downstream” results and confirm performance after the fact. What they answer: “What went wrong, how often, and how severe?”</a:t>
            </a:r>
          </a:p>
          <a:p>
            <a:r>
              <a:rPr lang="en-US" sz="1400" dirty="0"/>
              <a:t>Time orientation: Backward-looking (result metrics).</a:t>
            </a:r>
          </a:p>
          <a:p>
            <a:endParaRPr lang="en-US" sz="1400" dirty="0"/>
          </a:p>
          <a:p>
            <a:r>
              <a:rPr lang="en-US" sz="1400" u="sng" dirty="0"/>
              <a:t>Typical in HSE/QHSE</a:t>
            </a:r>
            <a:r>
              <a:rPr lang="en-US" sz="1400" dirty="0"/>
              <a:t>: </a:t>
            </a:r>
          </a:p>
          <a:p>
            <a:r>
              <a:rPr lang="en-US" sz="1400" dirty="0"/>
              <a:t>Incident rates, severity outcomes, regulatory outcomes, loss outcomes.</a:t>
            </a:r>
          </a:p>
          <a:p>
            <a:endParaRPr lang="en-US" sz="1400" dirty="0"/>
          </a:p>
          <a:p>
            <a:r>
              <a:rPr lang="en-US" sz="1400" u="sng" dirty="0"/>
              <a:t>Examples (HSE)</a:t>
            </a:r>
            <a:r>
              <a:rPr lang="en-US" sz="1400" dirty="0"/>
              <a:t>:TRIR, LTIFR, severity rate, lost days</a:t>
            </a:r>
          </a:p>
          <a:p>
            <a:r>
              <a:rPr lang="en-US" sz="1400" dirty="0"/>
              <a:t>Recordable injuries, medical treatments, restricted work cases</a:t>
            </a:r>
          </a:p>
          <a:p>
            <a:r>
              <a:rPr lang="en-US" sz="1400" dirty="0"/>
              <a:t>Environmental spills/releases; permit exceedances</a:t>
            </a:r>
          </a:p>
          <a:p>
            <a:r>
              <a:rPr lang="en-US" sz="1400" dirty="0"/>
              <a:t>Regulatory notices/fines; nonconformities from external audits</a:t>
            </a:r>
          </a:p>
          <a:p>
            <a:r>
              <a:rPr lang="en-US" sz="1400" dirty="0"/>
              <a:t>Property damage costs; unplanned downtime due to safety/process events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609E1994-3ABC-D862-F2B1-426CCE01123E}"/>
              </a:ext>
            </a:extLst>
          </p:cNvPr>
          <p:cNvSpPr txBox="1"/>
          <p:nvPr/>
        </p:nvSpPr>
        <p:spPr>
          <a:xfrm>
            <a:off x="1068729" y="5084422"/>
            <a:ext cx="1005454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u="sng" dirty="0"/>
              <a:t>Key distinctions (practical)</a:t>
            </a:r>
          </a:p>
          <a:p>
            <a:r>
              <a:rPr lang="en-US" b="1" dirty="0"/>
              <a:t>Causality</a:t>
            </a:r>
            <a:r>
              <a:rPr lang="en-US" dirty="0"/>
              <a:t>:  Leading indicators are drivers; lagging indicators are results.</a:t>
            </a:r>
          </a:p>
          <a:p>
            <a:r>
              <a:rPr lang="en-US" b="1" dirty="0"/>
              <a:t>Control</a:t>
            </a:r>
            <a:r>
              <a:rPr lang="en-US" dirty="0"/>
              <a:t>: You can manage leading indicators directly; Lagging indicators are largely consequences.</a:t>
            </a:r>
          </a:p>
          <a:p>
            <a:r>
              <a:rPr lang="en-US" b="1" dirty="0"/>
              <a:t>Use together</a:t>
            </a:r>
            <a:r>
              <a:rPr lang="en-US" dirty="0"/>
              <a:t>: Good governance uses both: leading to prevent, lagging to verify and learn.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746524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4048" y="329184"/>
            <a:ext cx="10222992" cy="3847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2500" b="1" dirty="0" err="1">
                <a:solidFill>
                  <a:srgbClr val="0D2A45"/>
                </a:solidFill>
                <a:latin typeface="Aptos Display"/>
              </a:rPr>
              <a:t>Perché</a:t>
            </a:r>
            <a:r>
              <a:rPr sz="2500" b="1" dirty="0">
                <a:solidFill>
                  <a:srgbClr val="0D2A45"/>
                </a:solidFill>
                <a:latin typeface="Aptos Display"/>
              </a:rPr>
              <a:t> </a:t>
            </a:r>
            <a:r>
              <a:rPr sz="2500" b="1" dirty="0" err="1">
                <a:solidFill>
                  <a:srgbClr val="0D2A45"/>
                </a:solidFill>
                <a:latin typeface="Aptos Display"/>
              </a:rPr>
              <a:t>questo</a:t>
            </a:r>
            <a:r>
              <a:rPr sz="2500" b="1" dirty="0">
                <a:solidFill>
                  <a:srgbClr val="0D2A45"/>
                </a:solidFill>
                <a:latin typeface="Aptos Display"/>
              </a:rPr>
              <a:t> </a:t>
            </a:r>
            <a:r>
              <a:rPr sz="2500" b="1" dirty="0" err="1">
                <a:solidFill>
                  <a:srgbClr val="0D2A45"/>
                </a:solidFill>
                <a:latin typeface="Aptos Display"/>
              </a:rPr>
              <a:t>tema</a:t>
            </a:r>
            <a:endParaRPr sz="2500" b="1" dirty="0">
              <a:solidFill>
                <a:srgbClr val="0D2A45"/>
              </a:solidFill>
              <a:latin typeface="Aptos Display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2336" y="713232"/>
            <a:ext cx="9326880" cy="16158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it-IT" sz="1050" dirty="0">
                <a:solidFill>
                  <a:srgbClr val="5C6B7A"/>
                </a:solidFill>
                <a:latin typeface="Aptos"/>
              </a:rPr>
              <a:t>D</a:t>
            </a:r>
            <a:r>
              <a:rPr lang="it-IT" sz="1050" b="0" dirty="0">
                <a:solidFill>
                  <a:srgbClr val="5C6B7A"/>
                </a:solidFill>
                <a:latin typeface="Aptos"/>
              </a:rPr>
              <a:t>al controllo episodico alla prevenzione continua</a:t>
            </a:r>
            <a:endParaRPr sz="1050" b="0" dirty="0">
              <a:solidFill>
                <a:srgbClr val="5C6B7A"/>
              </a:solidFill>
              <a:latin typeface="Apto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58875" y="6435397"/>
            <a:ext cx="411480" cy="18288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r"/>
            <a:r>
              <a:rPr sz="900" b="0" dirty="0">
                <a:solidFill>
                  <a:srgbClr val="5C6B7A"/>
                </a:solidFill>
                <a:latin typeface="Aptos"/>
              </a:rPr>
              <a:t>2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2920" y="1371600"/>
            <a:ext cx="5486400" cy="1881084"/>
          </a:xfrm>
          <a:prstGeom prst="roundRect">
            <a:avLst>
              <a:gd name="adj" fmla="val 4406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Rectangle 6"/>
          <p:cNvSpPr/>
          <p:nvPr/>
        </p:nvSpPr>
        <p:spPr>
          <a:xfrm>
            <a:off x="528320" y="1397000"/>
            <a:ext cx="76200" cy="185811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731520" y="1411975"/>
            <a:ext cx="5130800" cy="304800"/>
          </a:xfrm>
          <a:prstGeom prst="rect">
            <a:avLst/>
          </a:prstGeom>
          <a:noFill/>
        </p:spPr>
        <p:txBody>
          <a:bodyPr wrap="square" lIns="76200" tIns="76200" rIns="76200" bIns="76200" anchor="t">
            <a:spAutoFit/>
          </a:bodyPr>
          <a:lstStyle/>
          <a:p>
            <a:pPr algn="l"/>
            <a:r>
              <a:rPr sz="1600" b="1">
                <a:solidFill>
                  <a:srgbClr val="0D2A45"/>
                </a:solidFill>
                <a:latin typeface="Aptos Display"/>
              </a:rPr>
              <a:t>Il punto di partenza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1792975"/>
            <a:ext cx="5130800" cy="1231106"/>
          </a:xfrm>
          <a:prstGeom prst="rect">
            <a:avLst/>
          </a:prstGeom>
          <a:noFill/>
        </p:spPr>
        <p:txBody>
          <a:bodyPr wrap="square" lIns="25400" tIns="25400" rIns="25400" bIns="25400">
            <a:spAutoFit/>
          </a:bodyPr>
          <a:lstStyle/>
          <a:p>
            <a:pPr marL="285750" indent="-285750" algn="l">
              <a:spcAft>
                <a:spcPts val="400"/>
              </a:spcAft>
              <a:buFont typeface="Wingdings" panose="05000000000000000000" pitchFamily="2" charset="2"/>
              <a:buChar char="Ø"/>
            </a:pPr>
            <a:r>
              <a:rPr lang="it-IT" sz="1400" noProof="0" dirty="0">
                <a:solidFill>
                  <a:srgbClr val="0D2A45"/>
                </a:solidFill>
                <a:latin typeface="Aptos"/>
              </a:rPr>
              <a:t>In azienda esistono molti segnali deboli, ma non sempre vengono raccolti in modo coerente</a:t>
            </a:r>
          </a:p>
          <a:p>
            <a:pPr marL="285750" indent="-285750" algn="l">
              <a:spcAft>
                <a:spcPts val="400"/>
              </a:spcAft>
              <a:buFont typeface="Wingdings" panose="05000000000000000000" pitchFamily="2" charset="2"/>
              <a:buChar char="Ø"/>
            </a:pPr>
            <a:r>
              <a:rPr lang="it-IT" sz="1400" noProof="0" dirty="0">
                <a:solidFill>
                  <a:srgbClr val="0D2A45"/>
                </a:solidFill>
                <a:latin typeface="Aptos"/>
              </a:rPr>
              <a:t>L’osservazione umana è indispensabile, ma discontinua</a:t>
            </a:r>
          </a:p>
          <a:p>
            <a:pPr marL="285750" indent="-285750" algn="l">
              <a:spcAft>
                <a:spcPts val="400"/>
              </a:spcAft>
              <a:buFont typeface="Wingdings" panose="05000000000000000000" pitchFamily="2" charset="2"/>
              <a:buChar char="Ø"/>
            </a:pPr>
            <a:r>
              <a:rPr lang="it-IT" sz="1400" noProof="0" dirty="0">
                <a:solidFill>
                  <a:srgbClr val="0D2A45"/>
                </a:solidFill>
                <a:latin typeface="Aptos"/>
              </a:rPr>
              <a:t>Le micro-deviazioni restano spesso invisibili finché non accade un evento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172199" y="1371600"/>
            <a:ext cx="5286675" cy="1223264"/>
          </a:xfrm>
          <a:prstGeom prst="roundRect">
            <a:avLst>
              <a:gd name="adj" fmla="val 6386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6197600" y="1397000"/>
            <a:ext cx="76200" cy="119165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6400800" y="1498600"/>
            <a:ext cx="3530600" cy="304800"/>
          </a:xfrm>
          <a:prstGeom prst="rect">
            <a:avLst/>
          </a:prstGeom>
          <a:noFill/>
        </p:spPr>
        <p:txBody>
          <a:bodyPr wrap="square" lIns="76200" tIns="76200" rIns="76200" bIns="76200" anchor="t">
            <a:spAutoFit/>
          </a:bodyPr>
          <a:lstStyle/>
          <a:p>
            <a:pPr algn="l"/>
            <a:r>
              <a:rPr sz="1600" b="1">
                <a:solidFill>
                  <a:srgbClr val="0D2A45"/>
                </a:solidFill>
                <a:latin typeface="Aptos Display"/>
              </a:rPr>
              <a:t>Obiettivo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00800" y="1879600"/>
            <a:ext cx="5058074" cy="482183"/>
          </a:xfrm>
          <a:prstGeom prst="rect">
            <a:avLst/>
          </a:prstGeom>
          <a:noFill/>
        </p:spPr>
        <p:txBody>
          <a:bodyPr wrap="square" lIns="25400" tIns="25400" rIns="25400" bIns="25400">
            <a:spAutoFit/>
          </a:bodyPr>
          <a:lstStyle/>
          <a:p>
            <a:r>
              <a:rPr lang="it-IT" sz="1400" noProof="0" dirty="0">
                <a:solidFill>
                  <a:srgbClr val="0D2A45"/>
                </a:solidFill>
                <a:latin typeface="Aptos"/>
              </a:rPr>
              <a:t>Aumentare la </a:t>
            </a:r>
            <a:r>
              <a:rPr lang="it-IT" sz="1400" b="1" noProof="0" dirty="0">
                <a:solidFill>
                  <a:srgbClr val="0D2A45"/>
                </a:solidFill>
                <a:latin typeface="Aptos"/>
              </a:rPr>
              <a:t>capacità</a:t>
            </a:r>
            <a:r>
              <a:rPr lang="it-IT" sz="1400" noProof="0" dirty="0">
                <a:solidFill>
                  <a:srgbClr val="0D2A45"/>
                </a:solidFill>
                <a:latin typeface="Aptos"/>
              </a:rPr>
              <a:t> di intercettare, classificare e leggere le esposizioni al rischio prima che si trasformino in evento</a:t>
            </a:r>
          </a:p>
        </p:txBody>
      </p:sp>
      <p:pic>
        <p:nvPicPr>
          <p:cNvPr id="18" name="Immagine 17">
            <a:extLst>
              <a:ext uri="{FF2B5EF4-FFF2-40B4-BE49-F238E27FC236}">
                <a16:creationId xmlns:a16="http://schemas.microsoft.com/office/drawing/2014/main" id="{280C881D-09B1-673B-0BA4-B33590377E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920" y="3529116"/>
            <a:ext cx="4978400" cy="2800350"/>
          </a:xfrm>
          <a:prstGeom prst="rect">
            <a:avLst/>
          </a:prstGeom>
        </p:spPr>
      </p:pic>
      <p:pic>
        <p:nvPicPr>
          <p:cNvPr id="27" name="Immagine 26">
            <a:extLst>
              <a:ext uri="{FF2B5EF4-FFF2-40B4-BE49-F238E27FC236}">
                <a16:creationId xmlns:a16="http://schemas.microsoft.com/office/drawing/2014/main" id="{DA28BD49-D3B4-3E08-BDB0-71B6F8C3FEB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17897"/>
          <a:stretch>
            <a:fillRect/>
          </a:stretch>
        </p:blipFill>
        <p:spPr>
          <a:xfrm>
            <a:off x="6273800" y="2739214"/>
            <a:ext cx="4283788" cy="3976757"/>
          </a:xfrm>
          <a:prstGeom prst="rect">
            <a:avLst/>
          </a:prstGeom>
        </p:spPr>
      </p:pic>
      <p:sp>
        <p:nvSpPr>
          <p:cNvPr id="28" name="Text 8"/>
          <p:cNvSpPr/>
          <p:nvPr/>
        </p:nvSpPr>
        <p:spPr>
          <a:xfrm>
            <a:off x="1422359" y="6368499"/>
            <a:ext cx="3941064" cy="34747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C9473A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Segnali deboli diffusi ≠ rischio sotto controllo</a:t>
            </a:r>
            <a:endParaRPr lang="en-US" sz="1200" dirty="0"/>
          </a:p>
        </p:txBody>
      </p:sp>
      <p:sp>
        <p:nvSpPr>
          <p:cNvPr id="14" name="Shape 2">
            <a:extLst>
              <a:ext uri="{FF2B5EF4-FFF2-40B4-BE49-F238E27FC236}">
                <a16:creationId xmlns:a16="http://schemas.microsoft.com/office/drawing/2014/main" id="{264AA37A-BC8D-B591-B0F7-A92FE004DC10}"/>
              </a:ext>
            </a:extLst>
          </p:cNvPr>
          <p:cNvSpPr/>
          <p:nvPr/>
        </p:nvSpPr>
        <p:spPr>
          <a:xfrm>
            <a:off x="402336" y="932688"/>
            <a:ext cx="11237976" cy="0"/>
          </a:xfrm>
          <a:prstGeom prst="line">
            <a:avLst/>
          </a:prstGeom>
          <a:noFill/>
          <a:ln w="12700">
            <a:solidFill>
              <a:srgbClr val="D9E3EC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29" name="Text 16">
            <a:extLst>
              <a:ext uri="{FF2B5EF4-FFF2-40B4-BE49-F238E27FC236}">
                <a16:creationId xmlns:a16="http://schemas.microsoft.com/office/drawing/2014/main" id="{E766A0F4-1D01-7134-A76A-50C7A8FD368C}"/>
              </a:ext>
            </a:extLst>
          </p:cNvPr>
          <p:cNvSpPr/>
          <p:nvPr/>
        </p:nvSpPr>
        <p:spPr>
          <a:xfrm>
            <a:off x="10430588" y="4554438"/>
            <a:ext cx="1209724" cy="56692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>
              <a:buNone/>
            </a:pPr>
            <a:r>
              <a:rPr lang="en-US" sz="1350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Il valore del Near Miss Management non è “contare episodi”, ma trasformare osservazioni deboli e dati dispersi in priorità operative e decisioni preventive.</a:t>
            </a:r>
            <a:endParaRPr lang="en-US" sz="135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4048" y="329184"/>
            <a:ext cx="7955279" cy="3847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it-IT" sz="2500" b="1" dirty="0">
                <a:solidFill>
                  <a:srgbClr val="0D2A45"/>
                </a:solidFill>
                <a:latin typeface="Aptos Display"/>
              </a:rPr>
              <a:t>L’approccio tradizionale</a:t>
            </a:r>
            <a:endParaRPr sz="2500" b="1" dirty="0">
              <a:solidFill>
                <a:srgbClr val="0D2A45"/>
              </a:solidFill>
              <a:latin typeface="Aptos Display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2336" y="713232"/>
            <a:ext cx="9326880" cy="2560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0">
                <a:solidFill>
                  <a:srgbClr val="5C6B7A"/>
                </a:solidFill>
                <a:latin typeface="Aptos"/>
              </a:rPr>
              <a:t>La safety classica è forte sugli eventi; molto meno sui pattern</a:t>
            </a:r>
          </a:p>
        </p:txBody>
      </p:sp>
      <p:pic>
        <p:nvPicPr>
          <p:cNvPr id="25" name="Immagine 24">
            <a:extLst>
              <a:ext uri="{FF2B5EF4-FFF2-40B4-BE49-F238E27FC236}">
                <a16:creationId xmlns:a16="http://schemas.microsoft.com/office/drawing/2014/main" id="{87D94FB5-CE70-37E4-0C21-1DDEF64F87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639" y="1172374"/>
            <a:ext cx="3995967" cy="4640177"/>
          </a:xfrm>
          <a:prstGeom prst="rect">
            <a:avLst/>
          </a:prstGeom>
        </p:spPr>
      </p:pic>
      <p:pic>
        <p:nvPicPr>
          <p:cNvPr id="27" name="Immagine 26">
            <a:extLst>
              <a:ext uri="{FF2B5EF4-FFF2-40B4-BE49-F238E27FC236}">
                <a16:creationId xmlns:a16="http://schemas.microsoft.com/office/drawing/2014/main" id="{ADC18A97-BFFE-85C9-CEE8-C7460F5BFD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5386" y="2027495"/>
            <a:ext cx="3710746" cy="4603644"/>
          </a:xfrm>
          <a:prstGeom prst="rect">
            <a:avLst/>
          </a:prstGeom>
        </p:spPr>
      </p:pic>
      <p:sp>
        <p:nvSpPr>
          <p:cNvPr id="31" name="Rounded Rectangle 9">
            <a:extLst>
              <a:ext uri="{FF2B5EF4-FFF2-40B4-BE49-F238E27FC236}">
                <a16:creationId xmlns:a16="http://schemas.microsoft.com/office/drawing/2014/main" id="{BDEC4D62-D902-FA31-0895-9F20A9E70859}"/>
              </a:ext>
            </a:extLst>
          </p:cNvPr>
          <p:cNvSpPr/>
          <p:nvPr/>
        </p:nvSpPr>
        <p:spPr>
          <a:xfrm>
            <a:off x="5094711" y="1347005"/>
            <a:ext cx="3154680" cy="1662106"/>
          </a:xfrm>
          <a:prstGeom prst="roundRect">
            <a:avLst>
              <a:gd name="adj" fmla="val 7854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Rectangle 10">
            <a:extLst>
              <a:ext uri="{FF2B5EF4-FFF2-40B4-BE49-F238E27FC236}">
                <a16:creationId xmlns:a16="http://schemas.microsoft.com/office/drawing/2014/main" id="{7D9F484A-4F95-8DB6-DB11-0C2B48CBF1BE}"/>
              </a:ext>
            </a:extLst>
          </p:cNvPr>
          <p:cNvSpPr/>
          <p:nvPr/>
        </p:nvSpPr>
        <p:spPr>
          <a:xfrm>
            <a:off x="5120111" y="1372405"/>
            <a:ext cx="76200" cy="161915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TextBox 11">
            <a:extLst>
              <a:ext uri="{FF2B5EF4-FFF2-40B4-BE49-F238E27FC236}">
                <a16:creationId xmlns:a16="http://schemas.microsoft.com/office/drawing/2014/main" id="{1A9BA05E-2552-95F3-E1E3-353093809091}"/>
              </a:ext>
            </a:extLst>
          </p:cNvPr>
          <p:cNvSpPr txBox="1"/>
          <p:nvPr/>
        </p:nvSpPr>
        <p:spPr>
          <a:xfrm>
            <a:off x="5323311" y="1368130"/>
            <a:ext cx="2799080" cy="400110"/>
          </a:xfrm>
          <a:prstGeom prst="rect">
            <a:avLst/>
          </a:prstGeom>
          <a:noFill/>
        </p:spPr>
        <p:txBody>
          <a:bodyPr wrap="square" lIns="76200" tIns="76200" rIns="76200" bIns="76200" anchor="t">
            <a:spAutoFit/>
          </a:bodyPr>
          <a:lstStyle/>
          <a:p>
            <a:pPr algn="l"/>
            <a:r>
              <a:rPr lang="it-IT" sz="1600" b="1" noProof="0" dirty="0">
                <a:solidFill>
                  <a:srgbClr val="0D2A45"/>
                </a:solidFill>
                <a:latin typeface="Aptos Display"/>
              </a:rPr>
              <a:t>Cosa presidiamo</a:t>
            </a:r>
          </a:p>
        </p:txBody>
      </p:sp>
      <p:sp>
        <p:nvSpPr>
          <p:cNvPr id="34" name="TextBox 12">
            <a:extLst>
              <a:ext uri="{FF2B5EF4-FFF2-40B4-BE49-F238E27FC236}">
                <a16:creationId xmlns:a16="http://schemas.microsoft.com/office/drawing/2014/main" id="{82776D74-CB3D-5C55-4DE8-060B86CCE8B9}"/>
              </a:ext>
            </a:extLst>
          </p:cNvPr>
          <p:cNvSpPr txBox="1"/>
          <p:nvPr/>
        </p:nvSpPr>
        <p:spPr>
          <a:xfrm>
            <a:off x="5323311" y="1778005"/>
            <a:ext cx="2799080" cy="1066959"/>
          </a:xfrm>
          <a:prstGeom prst="rect">
            <a:avLst/>
          </a:prstGeom>
          <a:noFill/>
        </p:spPr>
        <p:txBody>
          <a:bodyPr wrap="square" lIns="25400" tIns="25400" rIns="25400" bIns="25400">
            <a:spAutoFit/>
          </a:bodyPr>
          <a:lstStyle/>
          <a:p>
            <a:pPr marL="285750" indent="-285750" algn="l">
              <a:spcAft>
                <a:spcPts val="400"/>
              </a:spcAft>
              <a:buFont typeface="Wingdings" panose="05000000000000000000" pitchFamily="2" charset="2"/>
              <a:buChar char="ü"/>
            </a:pPr>
            <a:r>
              <a:rPr lang="it-IT" sz="1400" noProof="0" dirty="0">
                <a:solidFill>
                  <a:srgbClr val="0D2A45"/>
                </a:solidFill>
                <a:latin typeface="Aptos"/>
              </a:rPr>
              <a:t>Infortuni</a:t>
            </a:r>
          </a:p>
          <a:p>
            <a:pPr marL="285750" indent="-285750" algn="l">
              <a:spcAft>
                <a:spcPts val="400"/>
              </a:spcAft>
              <a:buFont typeface="Wingdings" panose="05000000000000000000" pitchFamily="2" charset="2"/>
              <a:buChar char="ü"/>
            </a:pPr>
            <a:r>
              <a:rPr lang="it-IT" sz="1400" noProof="0" dirty="0" err="1">
                <a:solidFill>
                  <a:srgbClr val="0D2A45"/>
                </a:solidFill>
                <a:latin typeface="Aptos"/>
              </a:rPr>
              <a:t>Near</a:t>
            </a:r>
            <a:r>
              <a:rPr lang="it-IT" sz="1400" noProof="0" dirty="0">
                <a:solidFill>
                  <a:srgbClr val="0D2A45"/>
                </a:solidFill>
                <a:latin typeface="Aptos"/>
              </a:rPr>
              <a:t> miss segnalati</a:t>
            </a:r>
          </a:p>
          <a:p>
            <a:pPr marL="285750" indent="-285750" algn="l">
              <a:spcAft>
                <a:spcPts val="400"/>
              </a:spcAft>
              <a:buFont typeface="Wingdings" panose="05000000000000000000" pitchFamily="2" charset="2"/>
              <a:buChar char="ü"/>
            </a:pPr>
            <a:r>
              <a:rPr lang="it-IT" sz="1400" noProof="0" dirty="0">
                <a:solidFill>
                  <a:srgbClr val="0D2A45"/>
                </a:solidFill>
                <a:latin typeface="Aptos"/>
              </a:rPr>
              <a:t>Audit e sopralluoghi</a:t>
            </a:r>
          </a:p>
          <a:p>
            <a:pPr marL="285750" indent="-285750" algn="l">
              <a:spcAft>
                <a:spcPts val="400"/>
              </a:spcAft>
              <a:buFont typeface="Wingdings" panose="05000000000000000000" pitchFamily="2" charset="2"/>
              <a:buChar char="ü"/>
            </a:pPr>
            <a:r>
              <a:rPr lang="it-IT" sz="1400" noProof="0" dirty="0">
                <a:solidFill>
                  <a:srgbClr val="0D2A45"/>
                </a:solidFill>
                <a:latin typeface="Aptos"/>
              </a:rPr>
              <a:t>Non conformità</a:t>
            </a:r>
          </a:p>
        </p:txBody>
      </p:sp>
      <p:sp>
        <p:nvSpPr>
          <p:cNvPr id="35" name="Rounded Rectangle 13">
            <a:extLst>
              <a:ext uri="{FF2B5EF4-FFF2-40B4-BE49-F238E27FC236}">
                <a16:creationId xmlns:a16="http://schemas.microsoft.com/office/drawing/2014/main" id="{C5068608-46C9-2FE4-AD5A-15E234BA8357}"/>
              </a:ext>
            </a:extLst>
          </p:cNvPr>
          <p:cNvSpPr/>
          <p:nvPr/>
        </p:nvSpPr>
        <p:spPr>
          <a:xfrm>
            <a:off x="8386550" y="1347005"/>
            <a:ext cx="3335295" cy="1644281"/>
          </a:xfrm>
          <a:prstGeom prst="roundRect">
            <a:avLst>
              <a:gd name="adj" fmla="val 7365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6" name="Rectangle 14">
            <a:extLst>
              <a:ext uri="{FF2B5EF4-FFF2-40B4-BE49-F238E27FC236}">
                <a16:creationId xmlns:a16="http://schemas.microsoft.com/office/drawing/2014/main" id="{B1D0A4CA-7E95-F192-4A62-013E57E7C0B0}"/>
              </a:ext>
            </a:extLst>
          </p:cNvPr>
          <p:cNvSpPr/>
          <p:nvPr/>
        </p:nvSpPr>
        <p:spPr>
          <a:xfrm>
            <a:off x="8411951" y="1372406"/>
            <a:ext cx="76200" cy="161828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TextBox 15">
            <a:extLst>
              <a:ext uri="{FF2B5EF4-FFF2-40B4-BE49-F238E27FC236}">
                <a16:creationId xmlns:a16="http://schemas.microsoft.com/office/drawing/2014/main" id="{A08B5560-C66F-CF26-F317-1FF810930182}"/>
              </a:ext>
            </a:extLst>
          </p:cNvPr>
          <p:cNvSpPr txBox="1"/>
          <p:nvPr/>
        </p:nvSpPr>
        <p:spPr>
          <a:xfrm>
            <a:off x="8615151" y="1368130"/>
            <a:ext cx="2616200" cy="400110"/>
          </a:xfrm>
          <a:prstGeom prst="rect">
            <a:avLst/>
          </a:prstGeom>
          <a:noFill/>
        </p:spPr>
        <p:txBody>
          <a:bodyPr wrap="square" lIns="76200" tIns="76200" rIns="76200" bIns="76200" anchor="t">
            <a:spAutoFit/>
          </a:bodyPr>
          <a:lstStyle/>
          <a:p>
            <a:pPr algn="l"/>
            <a:r>
              <a:rPr lang="it-IT" sz="1600" b="1" noProof="0" dirty="0">
                <a:solidFill>
                  <a:srgbClr val="0D2A45"/>
                </a:solidFill>
                <a:latin typeface="Aptos Display"/>
              </a:rPr>
              <a:t>Limiti e debolezze</a:t>
            </a:r>
          </a:p>
        </p:txBody>
      </p:sp>
      <p:sp>
        <p:nvSpPr>
          <p:cNvPr id="38" name="TextBox 16">
            <a:extLst>
              <a:ext uri="{FF2B5EF4-FFF2-40B4-BE49-F238E27FC236}">
                <a16:creationId xmlns:a16="http://schemas.microsoft.com/office/drawing/2014/main" id="{CF68EACA-7A56-7F6D-3AD5-E294646F8AD0}"/>
              </a:ext>
            </a:extLst>
          </p:cNvPr>
          <p:cNvSpPr txBox="1"/>
          <p:nvPr/>
        </p:nvSpPr>
        <p:spPr>
          <a:xfrm>
            <a:off x="8615150" y="1778005"/>
            <a:ext cx="3106695" cy="1231106"/>
          </a:xfrm>
          <a:prstGeom prst="rect">
            <a:avLst/>
          </a:prstGeom>
          <a:noFill/>
        </p:spPr>
        <p:txBody>
          <a:bodyPr wrap="square" lIns="25400" tIns="25400" rIns="25400" bIns="25400">
            <a:spAutoFit/>
          </a:bodyPr>
          <a:lstStyle/>
          <a:p>
            <a:pPr marL="182563" indent="-182563" algn="l">
              <a:spcAft>
                <a:spcPts val="400"/>
              </a:spcAft>
              <a:buFont typeface="Aptos" panose="020B0004020202020204" pitchFamily="34" charset="0"/>
              <a:buChar char="−"/>
            </a:pPr>
            <a:r>
              <a:rPr lang="it-IT" sz="1400" noProof="0" dirty="0">
                <a:solidFill>
                  <a:srgbClr val="0D2A45"/>
                </a:solidFill>
                <a:latin typeface="Aptos"/>
              </a:rPr>
              <a:t>Copertura limitata da presenza, turno, reparto, sensibilità individuale</a:t>
            </a:r>
          </a:p>
          <a:p>
            <a:pPr marL="182563" indent="-182563" algn="l">
              <a:spcAft>
                <a:spcPts val="400"/>
              </a:spcAft>
              <a:buFont typeface="Aptos" panose="020B0004020202020204" pitchFamily="34" charset="0"/>
              <a:buChar char="−"/>
            </a:pPr>
            <a:r>
              <a:rPr lang="it-IT" sz="1400" noProof="0" dirty="0">
                <a:solidFill>
                  <a:srgbClr val="0D2A45"/>
                </a:solidFill>
                <a:latin typeface="Aptos"/>
              </a:rPr>
              <a:t>Dati frammentati</a:t>
            </a:r>
          </a:p>
          <a:p>
            <a:pPr marL="182563" indent="-182563" algn="l">
              <a:spcAft>
                <a:spcPts val="400"/>
              </a:spcAft>
              <a:buFont typeface="Aptos" panose="020B0004020202020204" pitchFamily="34" charset="0"/>
              <a:buChar char="−"/>
            </a:pPr>
            <a:r>
              <a:rPr lang="it-IT" sz="1400" noProof="0" dirty="0">
                <a:solidFill>
                  <a:srgbClr val="0D2A45"/>
                </a:solidFill>
                <a:latin typeface="Aptos"/>
              </a:rPr>
              <a:t>Pattern ricorrenti non prioritizzati, «invisibili»</a:t>
            </a: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848E3665-301C-AB84-D353-7B6B6EC27F66}"/>
              </a:ext>
            </a:extLst>
          </p:cNvPr>
          <p:cNvSpPr txBox="1"/>
          <p:nvPr/>
        </p:nvSpPr>
        <p:spPr>
          <a:xfrm>
            <a:off x="10081148" y="3895159"/>
            <a:ext cx="1998557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dirty="0"/>
              <a:t>Con il modello tradizionale gestiamo episodi; con un modello strutturato di gestione degli eventi (NM) governiamo i rischi</a:t>
            </a:r>
          </a:p>
        </p:txBody>
      </p:sp>
      <p:pic>
        <p:nvPicPr>
          <p:cNvPr id="42" name="Immagine 41">
            <a:extLst>
              <a:ext uri="{FF2B5EF4-FFF2-40B4-BE49-F238E27FC236}">
                <a16:creationId xmlns:a16="http://schemas.microsoft.com/office/drawing/2014/main" id="{59162BF5-D7EC-75DE-0BC8-1065F08080B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6281" b="5541"/>
          <a:stretch>
            <a:fillRect/>
          </a:stretch>
        </p:blipFill>
        <p:spPr>
          <a:xfrm>
            <a:off x="6813750" y="3134805"/>
            <a:ext cx="3267398" cy="3552034"/>
          </a:xfrm>
          <a:prstGeom prst="rect">
            <a:avLst/>
          </a:prstGeom>
        </p:spPr>
      </p:pic>
      <p:sp>
        <p:nvSpPr>
          <p:cNvPr id="44" name="TextBox 4">
            <a:extLst>
              <a:ext uri="{FF2B5EF4-FFF2-40B4-BE49-F238E27FC236}">
                <a16:creationId xmlns:a16="http://schemas.microsoft.com/office/drawing/2014/main" id="{78556AC9-E874-8270-1B24-BCC811EC1107}"/>
              </a:ext>
            </a:extLst>
          </p:cNvPr>
          <p:cNvSpPr txBox="1"/>
          <p:nvPr/>
        </p:nvSpPr>
        <p:spPr>
          <a:xfrm>
            <a:off x="11458875" y="6533147"/>
            <a:ext cx="411480" cy="13849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r"/>
            <a:fld id="{3B62B453-3ECD-40EE-8D9F-F8713155E0D8}" type="slidenum">
              <a:rPr lang="it-IT" sz="900" b="0" smtClean="0">
                <a:solidFill>
                  <a:srgbClr val="5C6B7A"/>
                </a:solidFill>
                <a:latin typeface="Aptos"/>
              </a:rPr>
              <a:t>3</a:t>
            </a:fld>
            <a:endParaRPr sz="900" b="0" dirty="0">
              <a:solidFill>
                <a:srgbClr val="5C6B7A"/>
              </a:solidFill>
              <a:latin typeface="Aptos"/>
            </a:endParaRPr>
          </a:p>
        </p:txBody>
      </p:sp>
      <p:sp>
        <p:nvSpPr>
          <p:cNvPr id="5" name="Shape 2">
            <a:extLst>
              <a:ext uri="{FF2B5EF4-FFF2-40B4-BE49-F238E27FC236}">
                <a16:creationId xmlns:a16="http://schemas.microsoft.com/office/drawing/2014/main" id="{ADC58184-44D6-2B92-CBED-B3076B13AEAC}"/>
              </a:ext>
            </a:extLst>
          </p:cNvPr>
          <p:cNvSpPr/>
          <p:nvPr/>
        </p:nvSpPr>
        <p:spPr>
          <a:xfrm>
            <a:off x="402336" y="932688"/>
            <a:ext cx="11237976" cy="0"/>
          </a:xfrm>
          <a:prstGeom prst="line">
            <a:avLst/>
          </a:prstGeom>
          <a:noFill/>
          <a:ln w="12700">
            <a:solidFill>
              <a:srgbClr val="D9E3EC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1F1377-102E-7EBB-5116-AED171A044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Immagine 36">
            <a:extLst>
              <a:ext uri="{FF2B5EF4-FFF2-40B4-BE49-F238E27FC236}">
                <a16:creationId xmlns:a16="http://schemas.microsoft.com/office/drawing/2014/main" id="{19F9F4C6-4612-DA28-CA4A-63FD2ADBA1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0950" y="2167267"/>
            <a:ext cx="3391898" cy="339189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8830B7-708E-6919-F000-9613D49FC0CD}"/>
              </a:ext>
            </a:extLst>
          </p:cNvPr>
          <p:cNvSpPr txBox="1"/>
          <p:nvPr/>
        </p:nvSpPr>
        <p:spPr>
          <a:xfrm>
            <a:off x="384048" y="329184"/>
            <a:ext cx="7955279" cy="3847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it-IT" sz="2500" b="1" dirty="0">
                <a:solidFill>
                  <a:srgbClr val="0D2A45"/>
                </a:solidFill>
                <a:latin typeface="Aptos Display"/>
              </a:rPr>
              <a:t>L’ «escalation </a:t>
            </a:r>
            <a:r>
              <a:rPr lang="it-IT" sz="2500" b="1" dirty="0" err="1">
                <a:solidFill>
                  <a:srgbClr val="0D2A45"/>
                </a:solidFill>
                <a:latin typeface="Aptos Display"/>
              </a:rPr>
              <a:t>process</a:t>
            </a:r>
            <a:r>
              <a:rPr lang="it-IT" sz="2500" b="1" dirty="0">
                <a:solidFill>
                  <a:srgbClr val="0D2A45"/>
                </a:solidFill>
                <a:latin typeface="Aptos Display"/>
              </a:rPr>
              <a:t>», dall’evento alla prevenzione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7568C22-3B13-8CA1-1339-B7B32E266E64}"/>
              </a:ext>
            </a:extLst>
          </p:cNvPr>
          <p:cNvSpPr txBox="1"/>
          <p:nvPr/>
        </p:nvSpPr>
        <p:spPr>
          <a:xfrm>
            <a:off x="402336" y="713232"/>
            <a:ext cx="9326880" cy="16158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it-IT" sz="1050" dirty="0">
                <a:solidFill>
                  <a:srgbClr val="5C6B7A"/>
                </a:solidFill>
                <a:latin typeface="Aptos"/>
              </a:rPr>
              <a:t>Comanda il rischio «effettivo» dell’evento</a:t>
            </a:r>
            <a:endParaRPr sz="1050" b="0" dirty="0">
              <a:solidFill>
                <a:srgbClr val="5C6B7A"/>
              </a:solidFill>
              <a:latin typeface="Aptos"/>
            </a:endParaRP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221F7436-BE36-6B0F-B90A-A7A0EDDFD25A}"/>
              </a:ext>
            </a:extLst>
          </p:cNvPr>
          <p:cNvSpPr/>
          <p:nvPr/>
        </p:nvSpPr>
        <p:spPr>
          <a:xfrm>
            <a:off x="731520" y="1295971"/>
            <a:ext cx="10957560" cy="793017"/>
          </a:xfrm>
          <a:prstGeom prst="roundRect">
            <a:avLst/>
          </a:prstGeom>
          <a:solidFill>
            <a:srgbClr val="EAF2FB"/>
          </a:solidFill>
          <a:ln>
            <a:solidFill>
              <a:srgbClr val="EAF2F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40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48072ED-E4A6-53F1-8E9C-EC093A341D2C}"/>
              </a:ext>
            </a:extLst>
          </p:cNvPr>
          <p:cNvSpPr txBox="1"/>
          <p:nvPr/>
        </p:nvSpPr>
        <p:spPr>
          <a:xfrm>
            <a:off x="1582881" y="1363632"/>
            <a:ext cx="9204740" cy="646331"/>
          </a:xfrm>
          <a:prstGeom prst="rect">
            <a:avLst/>
          </a:prstGeom>
          <a:noFill/>
        </p:spPr>
        <p:txBody>
          <a:bodyPr wrap="square" lIns="76200" tIns="76200" rIns="76200" bIns="76200" anchor="t">
            <a:spAutoFit/>
          </a:bodyPr>
          <a:lstStyle/>
          <a:p>
            <a:pPr algn="ctr"/>
            <a:r>
              <a:rPr lang="it-IT" sz="1600" b="1" noProof="0" dirty="0">
                <a:solidFill>
                  <a:srgbClr val="0D2A45"/>
                </a:solidFill>
                <a:latin typeface="Aptos Display"/>
              </a:rPr>
              <a:t>Si agisce sulla gravità potenziale dell’evento, come se fosse un incidente</a:t>
            </a:r>
          </a:p>
          <a:p>
            <a:pPr algn="ctr"/>
            <a:r>
              <a:rPr lang="it-IT" sz="1600" b="1" dirty="0">
                <a:solidFill>
                  <a:srgbClr val="0D2A45"/>
                </a:solidFill>
                <a:latin typeface="Aptos Display"/>
              </a:rPr>
              <a:t>Il processo e le regole di «</a:t>
            </a:r>
            <a:r>
              <a:rPr lang="it-IT" sz="1600" b="1" dirty="0" err="1">
                <a:solidFill>
                  <a:srgbClr val="0D2A45"/>
                </a:solidFill>
                <a:latin typeface="Aptos Display"/>
              </a:rPr>
              <a:t>esclation</a:t>
            </a:r>
            <a:r>
              <a:rPr lang="it-IT" sz="1600" b="1" dirty="0">
                <a:solidFill>
                  <a:srgbClr val="0D2A45"/>
                </a:solidFill>
                <a:latin typeface="Aptos Display"/>
              </a:rPr>
              <a:t>» dipendono dalla situazione e dalle scelte aziendali</a:t>
            </a:r>
          </a:p>
        </p:txBody>
      </p:sp>
      <p:pic>
        <p:nvPicPr>
          <p:cNvPr id="21" name="Immagine 20">
            <a:extLst>
              <a:ext uri="{FF2B5EF4-FFF2-40B4-BE49-F238E27FC236}">
                <a16:creationId xmlns:a16="http://schemas.microsoft.com/office/drawing/2014/main" id="{88FA8D26-23C4-E860-DD66-17AFBE07B2A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5999"/>
          <a:stretch>
            <a:fillRect/>
          </a:stretch>
        </p:blipFill>
        <p:spPr>
          <a:xfrm>
            <a:off x="3321275" y="2510144"/>
            <a:ext cx="5845328" cy="3472355"/>
          </a:xfrm>
          <a:prstGeom prst="rect">
            <a:avLst/>
          </a:prstGeom>
        </p:spPr>
      </p:pic>
      <p:sp>
        <p:nvSpPr>
          <p:cNvPr id="39" name="Google Shape;726;p79">
            <a:extLst>
              <a:ext uri="{FF2B5EF4-FFF2-40B4-BE49-F238E27FC236}">
                <a16:creationId xmlns:a16="http://schemas.microsoft.com/office/drawing/2014/main" id="{293DFCCF-E7CE-CEBB-2586-D738DD0B37BF}"/>
              </a:ext>
            </a:extLst>
          </p:cNvPr>
          <p:cNvSpPr/>
          <p:nvPr/>
        </p:nvSpPr>
        <p:spPr>
          <a:xfrm>
            <a:off x="9494510" y="3588264"/>
            <a:ext cx="218275" cy="549904"/>
          </a:xfrm>
          <a:custGeom>
            <a:avLst/>
            <a:gdLst/>
            <a:ahLst/>
            <a:cxnLst/>
            <a:rect l="l" t="t" r="r" b="b"/>
            <a:pathLst>
              <a:path w="13260" h="33233" extrusionOk="0">
                <a:moveTo>
                  <a:pt x="0" y="0"/>
                </a:moveTo>
                <a:lnTo>
                  <a:pt x="13260" y="16449"/>
                </a:lnTo>
                <a:lnTo>
                  <a:pt x="504" y="33233"/>
                </a:lnTo>
              </a:path>
            </a:pathLst>
          </a:custGeom>
          <a:ln w="57150"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en-US" sz="2400" dirty="0"/>
          </a:p>
        </p:txBody>
      </p:sp>
      <p:sp>
        <p:nvSpPr>
          <p:cNvPr id="40" name="Google Shape;722;p79">
            <a:extLst>
              <a:ext uri="{FF2B5EF4-FFF2-40B4-BE49-F238E27FC236}">
                <a16:creationId xmlns:a16="http://schemas.microsoft.com/office/drawing/2014/main" id="{B2325E23-9E21-A250-0A70-AF89FCAC9569}"/>
              </a:ext>
            </a:extLst>
          </p:cNvPr>
          <p:cNvSpPr/>
          <p:nvPr/>
        </p:nvSpPr>
        <p:spPr>
          <a:xfrm>
            <a:off x="725220" y="2535401"/>
            <a:ext cx="1713186" cy="2719637"/>
          </a:xfrm>
          <a:prstGeom prst="roundRect">
            <a:avLst>
              <a:gd name="adj" fmla="val 6295"/>
            </a:avLst>
          </a:prstGeom>
          <a:solidFill>
            <a:schemeClr val="accent4">
              <a:lumMod val="20000"/>
              <a:lumOff val="80000"/>
            </a:schemeClr>
          </a:solidFill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LIVELLO </a:t>
            </a:r>
            <a:r>
              <a:rPr lang="en" sz="1600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POTENZIALE</a:t>
            </a:r>
            <a:r>
              <a:rPr lang="e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DI GRAVITA’ DEL DANNO</a:t>
            </a:r>
            <a:endParaRPr sz="1600" b="1" dirty="0">
              <a:solidFill>
                <a:schemeClr val="tx1">
                  <a:lumMod val="95000"/>
                  <a:lumOff val="5000"/>
                </a:schemeClr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1" name="Google Shape;722;p79">
            <a:extLst>
              <a:ext uri="{FF2B5EF4-FFF2-40B4-BE49-F238E27FC236}">
                <a16:creationId xmlns:a16="http://schemas.microsoft.com/office/drawing/2014/main" id="{A3E23074-F25E-728D-0B88-7774C045405A}"/>
              </a:ext>
            </a:extLst>
          </p:cNvPr>
          <p:cNvSpPr/>
          <p:nvPr/>
        </p:nvSpPr>
        <p:spPr>
          <a:xfrm>
            <a:off x="9975894" y="2535401"/>
            <a:ext cx="1713186" cy="2719637"/>
          </a:xfrm>
          <a:prstGeom prst="roundRect">
            <a:avLst>
              <a:gd name="adj" fmla="val 6295"/>
            </a:avLst>
          </a:prstGeom>
          <a:solidFill>
            <a:schemeClr val="accent4">
              <a:lumMod val="20000"/>
              <a:lumOff val="80000"/>
            </a:schemeClr>
          </a:solidFill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REGOLE DI ESCALATION (Hi-Po)</a:t>
            </a:r>
            <a:endParaRPr sz="1600" b="1" dirty="0">
              <a:solidFill>
                <a:schemeClr val="tx1">
                  <a:lumMod val="95000"/>
                  <a:lumOff val="5000"/>
                </a:schemeClr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2" name="Croce 41">
            <a:extLst>
              <a:ext uri="{FF2B5EF4-FFF2-40B4-BE49-F238E27FC236}">
                <a16:creationId xmlns:a16="http://schemas.microsoft.com/office/drawing/2014/main" id="{4E92A226-2166-2E04-4D2A-886D2139F761}"/>
              </a:ext>
            </a:extLst>
          </p:cNvPr>
          <p:cNvSpPr/>
          <p:nvPr/>
        </p:nvSpPr>
        <p:spPr>
          <a:xfrm rot="18687155">
            <a:off x="8329029" y="3379200"/>
            <a:ext cx="457832" cy="464984"/>
          </a:xfrm>
          <a:prstGeom prst="plus">
            <a:avLst>
              <a:gd name="adj" fmla="val 41472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Shape 2">
            <a:extLst>
              <a:ext uri="{FF2B5EF4-FFF2-40B4-BE49-F238E27FC236}">
                <a16:creationId xmlns:a16="http://schemas.microsoft.com/office/drawing/2014/main" id="{0D6B878C-06CD-4B77-0CC5-5E39BD05415B}"/>
              </a:ext>
            </a:extLst>
          </p:cNvPr>
          <p:cNvSpPr/>
          <p:nvPr/>
        </p:nvSpPr>
        <p:spPr>
          <a:xfrm>
            <a:off x="402336" y="932688"/>
            <a:ext cx="11237976" cy="0"/>
          </a:xfrm>
          <a:prstGeom prst="line">
            <a:avLst/>
          </a:prstGeom>
          <a:noFill/>
          <a:ln w="12700">
            <a:solidFill>
              <a:srgbClr val="D9E3EC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4" name="Slide Number Placeholder 0">
            <a:extLst>
              <a:ext uri="{FF2B5EF4-FFF2-40B4-BE49-F238E27FC236}">
                <a16:creationId xmlns:a16="http://schemas.microsoft.com/office/drawing/2014/main" id="{96218FD3-2885-D5E5-2B8B-6C8F3BA917E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658600" y="6446520"/>
            <a:ext cx="228600" cy="182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900">
                <a:solidFill>
                  <a:srgbClr val="7E8A97"/>
                </a:solidFill>
                <a:latin typeface="Aptos"/>
                <a:ea typeface="Aptos"/>
                <a:cs typeface="Aptos"/>
              </a:defRPr>
            </a:lvl1pPr>
          </a:lstStyle>
          <a:p>
            <a:pPr algn="r"/>
            <a:fld id="{F7021451-1387-4CA6-816F-3879F97B5CBC}" type="slidenum">
              <a:rPr lang="en-US" b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214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1" grpId="0" animBg="1"/>
      <p:bldP spid="4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ounded Rectangle 5">
            <a:extLst>
              <a:ext uri="{FF2B5EF4-FFF2-40B4-BE49-F238E27FC236}">
                <a16:creationId xmlns:a16="http://schemas.microsoft.com/office/drawing/2014/main" id="{63B40053-96C2-373F-CA14-B3C7D1C1345C}"/>
              </a:ext>
            </a:extLst>
          </p:cNvPr>
          <p:cNvSpPr/>
          <p:nvPr/>
        </p:nvSpPr>
        <p:spPr>
          <a:xfrm>
            <a:off x="502920" y="1371600"/>
            <a:ext cx="3732748" cy="1325876"/>
          </a:xfrm>
          <a:prstGeom prst="roundRect">
            <a:avLst>
              <a:gd name="adj" fmla="val 4406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8" name="Rectangle 6">
            <a:extLst>
              <a:ext uri="{FF2B5EF4-FFF2-40B4-BE49-F238E27FC236}">
                <a16:creationId xmlns:a16="http://schemas.microsoft.com/office/drawing/2014/main" id="{D1B726A2-F76B-EA63-31E3-563F968016AA}"/>
              </a:ext>
            </a:extLst>
          </p:cNvPr>
          <p:cNvSpPr/>
          <p:nvPr/>
        </p:nvSpPr>
        <p:spPr>
          <a:xfrm>
            <a:off x="528320" y="1397000"/>
            <a:ext cx="76200" cy="130968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ext 0"/>
          <p:cNvSpPr/>
          <p:nvPr/>
        </p:nvSpPr>
        <p:spPr>
          <a:xfrm>
            <a:off x="384048" y="301752"/>
            <a:ext cx="79552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500" b="1" dirty="0">
                <a:solidFill>
                  <a:srgbClr val="0D2A45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L’«escalation process»</a:t>
            </a:r>
            <a:endParaRPr lang="en-US" sz="2500" dirty="0"/>
          </a:p>
        </p:txBody>
      </p:sp>
      <p:sp>
        <p:nvSpPr>
          <p:cNvPr id="3" name="Text 1"/>
          <p:cNvSpPr/>
          <p:nvPr/>
        </p:nvSpPr>
        <p:spPr>
          <a:xfrm>
            <a:off x="402336" y="713232"/>
            <a:ext cx="100584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5C6B7A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Dal rilievo del segnale alla chiusura dell’azione correttiva</a:t>
            </a:r>
            <a:endParaRPr lang="en-US" sz="1050" dirty="0"/>
          </a:p>
        </p:txBody>
      </p:sp>
      <p:sp>
        <p:nvSpPr>
          <p:cNvPr id="6" name="Text 4"/>
          <p:cNvSpPr/>
          <p:nvPr/>
        </p:nvSpPr>
        <p:spPr>
          <a:xfrm>
            <a:off x="731519" y="1431405"/>
            <a:ext cx="27432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0D2A45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Definizione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731519" y="1783080"/>
            <a:ext cx="3504149" cy="65836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>
              <a:buNone/>
            </a:pPr>
            <a:r>
              <a:rPr lang="en-US" sz="1340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Near miss: evento che non ha prodotto danno, ma avrebbe potuto produrlo se le circostanze fossero state </a:t>
            </a:r>
            <a:r>
              <a:rPr lang="en-US" sz="1340" dirty="0" err="1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anche</a:t>
            </a:r>
            <a:r>
              <a:rPr lang="en-US" sz="1340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solo leggermente diverse.</a:t>
            </a:r>
            <a:endParaRPr lang="en-US" sz="1340" dirty="0"/>
          </a:p>
        </p:txBody>
      </p:sp>
      <p:sp>
        <p:nvSpPr>
          <p:cNvPr id="9" name="Shape 7"/>
          <p:cNvSpPr/>
          <p:nvPr/>
        </p:nvSpPr>
        <p:spPr>
          <a:xfrm>
            <a:off x="1037709" y="3238029"/>
            <a:ext cx="7580954" cy="530352"/>
          </a:xfrm>
          <a:prstGeom prst="roundRect">
            <a:avLst>
              <a:gd name="adj" fmla="val 10345"/>
            </a:avLst>
          </a:prstGeom>
          <a:solidFill>
            <a:srgbClr val="DCE7F2"/>
          </a:solidFill>
          <a:ln w="12700">
            <a:solidFill>
              <a:srgbClr val="DCE7F2">
                <a:alpha val="0"/>
              </a:srgbClr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10" name="Text 8"/>
          <p:cNvSpPr/>
          <p:nvPr/>
        </p:nvSpPr>
        <p:spPr>
          <a:xfrm>
            <a:off x="1147437" y="3283749"/>
            <a:ext cx="7400813" cy="43891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Il valore aggiunto non è la sola </a:t>
            </a:r>
            <a:r>
              <a:rPr lang="en-US" sz="1400" b="1" dirty="0" err="1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segnalazione</a:t>
            </a:r>
            <a:r>
              <a:rPr lang="en-US" sz="1400" b="1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:</a:t>
            </a:r>
          </a:p>
          <a:p>
            <a:pPr marL="0" indent="0" algn="ctr">
              <a:buNone/>
            </a:pPr>
            <a:r>
              <a:rPr lang="en-US" sz="1400" b="1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è la velocità con cui il segnale diventa </a:t>
            </a:r>
            <a:r>
              <a:rPr lang="en-US" sz="1400" b="1" dirty="0">
                <a:solidFill>
                  <a:srgbClr val="FF000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priorità</a:t>
            </a:r>
            <a:r>
              <a:rPr lang="en-US" sz="1400" b="1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, azione </a:t>
            </a:r>
            <a:r>
              <a:rPr lang="en-US" sz="1400" b="1" dirty="0" err="1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correttiva</a:t>
            </a:r>
            <a:r>
              <a:rPr lang="en-US" sz="1400" b="1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e apprendimento.</a:t>
            </a:r>
            <a:endParaRPr lang="en-US" sz="1400" dirty="0"/>
          </a:p>
        </p:txBody>
      </p:sp>
      <p:sp>
        <p:nvSpPr>
          <p:cNvPr id="11" name="Shape 9"/>
          <p:cNvSpPr/>
          <p:nvPr/>
        </p:nvSpPr>
        <p:spPr>
          <a:xfrm>
            <a:off x="239268" y="4608207"/>
            <a:ext cx="2240280" cy="1783080"/>
          </a:xfrm>
          <a:prstGeom prst="roundRect">
            <a:avLst>
              <a:gd name="adj" fmla="val 2564"/>
            </a:avLst>
          </a:prstGeom>
          <a:solidFill>
            <a:srgbClr val="091E31"/>
          </a:solidFill>
          <a:ln w="12700">
            <a:solidFill>
              <a:srgbClr val="FF6A00"/>
            </a:solidFill>
            <a:prstDash val="solid"/>
          </a:ln>
          <a:effectLst>
            <a:outerShdw blurRad="12700" dist="635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it-IT"/>
          </a:p>
        </p:txBody>
      </p:sp>
      <p:sp>
        <p:nvSpPr>
          <p:cNvPr id="12" name="Text 10"/>
          <p:cNvSpPr/>
          <p:nvPr/>
        </p:nvSpPr>
        <p:spPr>
          <a:xfrm>
            <a:off x="330708" y="4681359"/>
            <a:ext cx="20574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F7E6A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DETECT</a:t>
            </a:r>
            <a:endParaRPr lang="en-US" sz="1150" dirty="0"/>
          </a:p>
        </p:txBody>
      </p:sp>
      <p:sp>
        <p:nvSpPr>
          <p:cNvPr id="13" name="Text 11"/>
          <p:cNvSpPr/>
          <p:nvPr/>
        </p:nvSpPr>
        <p:spPr>
          <a:xfrm>
            <a:off x="330708" y="5010543"/>
            <a:ext cx="20574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5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Rilevazione</a:t>
            </a:r>
            <a:endParaRPr lang="en-US" sz="1550" dirty="0"/>
          </a:p>
        </p:txBody>
      </p:sp>
      <p:sp>
        <p:nvSpPr>
          <p:cNvPr id="14" name="Text 12"/>
          <p:cNvSpPr/>
          <p:nvPr/>
        </p:nvSpPr>
        <p:spPr>
          <a:xfrm>
            <a:off x="348996" y="5358015"/>
            <a:ext cx="2020824" cy="71323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/>
          <a:lstStyle/>
          <a:p>
            <a:pPr marL="0" indent="0" algn="ctr">
              <a:buNone/>
            </a:pPr>
            <a:r>
              <a:rPr lang="en-US" sz="1160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osservazione, segnalazione, raccolta sul campo</a:t>
            </a:r>
            <a:endParaRPr lang="en-US" sz="1160" dirty="0"/>
          </a:p>
        </p:txBody>
      </p:sp>
      <p:sp>
        <p:nvSpPr>
          <p:cNvPr id="16" name="Shape 14"/>
          <p:cNvSpPr/>
          <p:nvPr/>
        </p:nvSpPr>
        <p:spPr>
          <a:xfrm>
            <a:off x="2607564" y="4608207"/>
            <a:ext cx="2240280" cy="1783080"/>
          </a:xfrm>
          <a:prstGeom prst="roundRect">
            <a:avLst>
              <a:gd name="adj" fmla="val 2564"/>
            </a:avLst>
          </a:prstGeom>
          <a:solidFill>
            <a:srgbClr val="0D2A45"/>
          </a:solidFill>
          <a:ln w="12700">
            <a:solidFill>
              <a:srgbClr val="FF6A00"/>
            </a:solidFill>
            <a:prstDash val="solid"/>
          </a:ln>
          <a:effectLst>
            <a:outerShdw blurRad="12700" dist="635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it-IT"/>
          </a:p>
        </p:txBody>
      </p:sp>
      <p:sp>
        <p:nvSpPr>
          <p:cNvPr id="17" name="Text 15"/>
          <p:cNvSpPr/>
          <p:nvPr/>
        </p:nvSpPr>
        <p:spPr>
          <a:xfrm>
            <a:off x="2699004" y="4681359"/>
            <a:ext cx="20574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F7E6A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CLASSIFY</a:t>
            </a:r>
            <a:endParaRPr lang="en-US" sz="1150" dirty="0"/>
          </a:p>
        </p:txBody>
      </p:sp>
      <p:sp>
        <p:nvSpPr>
          <p:cNvPr id="18" name="Text 16"/>
          <p:cNvSpPr/>
          <p:nvPr/>
        </p:nvSpPr>
        <p:spPr>
          <a:xfrm>
            <a:off x="2699004" y="5010543"/>
            <a:ext cx="20574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5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Classificazione</a:t>
            </a:r>
            <a:endParaRPr lang="en-US" sz="1550" dirty="0"/>
          </a:p>
        </p:txBody>
      </p:sp>
      <p:sp>
        <p:nvSpPr>
          <p:cNvPr id="19" name="Text 17"/>
          <p:cNvSpPr/>
          <p:nvPr/>
        </p:nvSpPr>
        <p:spPr>
          <a:xfrm>
            <a:off x="2717292" y="5358015"/>
            <a:ext cx="2020824" cy="71323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/>
          <a:lstStyle/>
          <a:p>
            <a:pPr marL="0" indent="0" algn="ctr">
              <a:buNone/>
            </a:pPr>
            <a:r>
              <a:rPr lang="en-US" sz="1160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tipologia, area, severità potenziale, </a:t>
            </a:r>
            <a:r>
              <a:rPr lang="en-US" sz="116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HiPo</a:t>
            </a:r>
            <a:endParaRPr lang="en-US" sz="1160" b="1" dirty="0"/>
          </a:p>
        </p:txBody>
      </p:sp>
      <p:sp>
        <p:nvSpPr>
          <p:cNvPr id="21" name="Shape 19"/>
          <p:cNvSpPr/>
          <p:nvPr/>
        </p:nvSpPr>
        <p:spPr>
          <a:xfrm>
            <a:off x="4975860" y="4608207"/>
            <a:ext cx="2240280" cy="1783080"/>
          </a:xfrm>
          <a:prstGeom prst="roundRect">
            <a:avLst>
              <a:gd name="adj" fmla="val 2564"/>
            </a:avLst>
          </a:prstGeom>
          <a:solidFill>
            <a:srgbClr val="091E31"/>
          </a:solidFill>
          <a:ln w="12700">
            <a:solidFill>
              <a:srgbClr val="FF6A00"/>
            </a:solidFill>
            <a:prstDash val="solid"/>
          </a:ln>
          <a:effectLst>
            <a:outerShdw blurRad="12700" dist="635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it-IT"/>
          </a:p>
        </p:txBody>
      </p:sp>
      <p:sp>
        <p:nvSpPr>
          <p:cNvPr id="22" name="Text 20"/>
          <p:cNvSpPr/>
          <p:nvPr/>
        </p:nvSpPr>
        <p:spPr>
          <a:xfrm>
            <a:off x="5067300" y="4681359"/>
            <a:ext cx="20574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F7E6A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ANALYZE</a:t>
            </a:r>
            <a:endParaRPr lang="en-US" sz="1150" dirty="0"/>
          </a:p>
        </p:txBody>
      </p:sp>
      <p:sp>
        <p:nvSpPr>
          <p:cNvPr id="23" name="Text 21"/>
          <p:cNvSpPr/>
          <p:nvPr/>
        </p:nvSpPr>
        <p:spPr>
          <a:xfrm>
            <a:off x="5067300" y="5010543"/>
            <a:ext cx="20574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5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Analisi</a:t>
            </a:r>
            <a:endParaRPr lang="en-US" sz="1550" dirty="0"/>
          </a:p>
        </p:txBody>
      </p:sp>
      <p:sp>
        <p:nvSpPr>
          <p:cNvPr id="24" name="Text 22"/>
          <p:cNvSpPr/>
          <p:nvPr/>
        </p:nvSpPr>
        <p:spPr>
          <a:xfrm>
            <a:off x="5085588" y="5358015"/>
            <a:ext cx="2020824" cy="71323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/>
          <a:lstStyle/>
          <a:p>
            <a:pPr marL="0" indent="0" algn="ctr">
              <a:buNone/>
            </a:pPr>
            <a:r>
              <a:rPr lang="en-US" sz="1160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trend, ricorrenze, cause, priorità di intervento</a:t>
            </a:r>
            <a:endParaRPr lang="en-US" sz="1160" dirty="0"/>
          </a:p>
        </p:txBody>
      </p:sp>
      <p:sp>
        <p:nvSpPr>
          <p:cNvPr id="26" name="Shape 24"/>
          <p:cNvSpPr/>
          <p:nvPr/>
        </p:nvSpPr>
        <p:spPr>
          <a:xfrm>
            <a:off x="7344156" y="4608207"/>
            <a:ext cx="2240280" cy="1783080"/>
          </a:xfrm>
          <a:prstGeom prst="roundRect">
            <a:avLst>
              <a:gd name="adj" fmla="val 2564"/>
            </a:avLst>
          </a:prstGeom>
          <a:solidFill>
            <a:srgbClr val="0D2A45"/>
          </a:solidFill>
          <a:ln w="12700">
            <a:solidFill>
              <a:srgbClr val="FF6A00"/>
            </a:solidFill>
            <a:prstDash val="solid"/>
          </a:ln>
          <a:effectLst>
            <a:outerShdw blurRad="12700" dist="635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it-IT"/>
          </a:p>
        </p:txBody>
      </p:sp>
      <p:sp>
        <p:nvSpPr>
          <p:cNvPr id="27" name="Text 25"/>
          <p:cNvSpPr/>
          <p:nvPr/>
        </p:nvSpPr>
        <p:spPr>
          <a:xfrm>
            <a:off x="7435596" y="4681359"/>
            <a:ext cx="20574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F7E6A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ACT</a:t>
            </a:r>
            <a:endParaRPr lang="en-US" sz="1150" dirty="0"/>
          </a:p>
        </p:txBody>
      </p:sp>
      <p:sp>
        <p:nvSpPr>
          <p:cNvPr id="28" name="Text 26"/>
          <p:cNvSpPr/>
          <p:nvPr/>
        </p:nvSpPr>
        <p:spPr>
          <a:xfrm>
            <a:off x="7435596" y="5010543"/>
            <a:ext cx="20574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5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Azione</a:t>
            </a:r>
            <a:endParaRPr lang="en-US" sz="1550" dirty="0"/>
          </a:p>
        </p:txBody>
      </p:sp>
      <p:sp>
        <p:nvSpPr>
          <p:cNvPr id="29" name="Text 27"/>
          <p:cNvSpPr/>
          <p:nvPr/>
        </p:nvSpPr>
        <p:spPr>
          <a:xfrm>
            <a:off x="7453884" y="5358015"/>
            <a:ext cx="2020824" cy="71323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/>
          <a:lstStyle/>
          <a:p>
            <a:pPr marL="0" indent="0" algn="ctr">
              <a:buNone/>
            </a:pPr>
            <a:r>
              <a:rPr lang="en-US" sz="1160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contromisure tecniche, organizzative, formative</a:t>
            </a:r>
            <a:endParaRPr lang="en-US" sz="1160" dirty="0"/>
          </a:p>
        </p:txBody>
      </p:sp>
      <p:sp>
        <p:nvSpPr>
          <p:cNvPr id="31" name="Shape 29"/>
          <p:cNvSpPr/>
          <p:nvPr/>
        </p:nvSpPr>
        <p:spPr>
          <a:xfrm>
            <a:off x="9712452" y="4608207"/>
            <a:ext cx="2240280" cy="1783080"/>
          </a:xfrm>
          <a:prstGeom prst="roundRect">
            <a:avLst>
              <a:gd name="adj" fmla="val 2564"/>
            </a:avLst>
          </a:prstGeom>
          <a:solidFill>
            <a:srgbClr val="091E31"/>
          </a:solidFill>
          <a:ln w="12700">
            <a:solidFill>
              <a:srgbClr val="FF6A00"/>
            </a:solidFill>
            <a:prstDash val="solid"/>
          </a:ln>
          <a:effectLst>
            <a:outerShdw blurRad="12700" dist="635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it-IT"/>
          </a:p>
        </p:txBody>
      </p:sp>
      <p:sp>
        <p:nvSpPr>
          <p:cNvPr id="32" name="Text 30"/>
          <p:cNvSpPr/>
          <p:nvPr/>
        </p:nvSpPr>
        <p:spPr>
          <a:xfrm>
            <a:off x="9803892" y="4681359"/>
            <a:ext cx="20574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F7E6A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LEARN</a:t>
            </a:r>
            <a:endParaRPr lang="en-US" sz="1150" dirty="0"/>
          </a:p>
        </p:txBody>
      </p:sp>
      <p:sp>
        <p:nvSpPr>
          <p:cNvPr id="33" name="Text 31"/>
          <p:cNvSpPr/>
          <p:nvPr/>
        </p:nvSpPr>
        <p:spPr>
          <a:xfrm>
            <a:off x="9803892" y="5010543"/>
            <a:ext cx="20574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5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Verifica e learning</a:t>
            </a:r>
            <a:endParaRPr lang="en-US" sz="1550" dirty="0"/>
          </a:p>
        </p:txBody>
      </p:sp>
      <p:sp>
        <p:nvSpPr>
          <p:cNvPr id="34" name="Text 32"/>
          <p:cNvSpPr/>
          <p:nvPr/>
        </p:nvSpPr>
        <p:spPr>
          <a:xfrm>
            <a:off x="9822180" y="5358015"/>
            <a:ext cx="2020824" cy="71323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/>
          <a:lstStyle/>
          <a:p>
            <a:pPr marL="0" indent="0" algn="ctr">
              <a:buNone/>
            </a:pPr>
            <a:r>
              <a:rPr lang="en-US" sz="1160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follow-up, efficacia, standardizzazione e reporting</a:t>
            </a:r>
            <a:endParaRPr lang="en-US" sz="1160" dirty="0"/>
          </a:p>
        </p:txBody>
      </p:sp>
      <p:sp>
        <p:nvSpPr>
          <p:cNvPr id="36" name="Slide Number Placeholder 0"/>
          <p:cNvSpPr>
            <a:spLocks noGrp="1"/>
          </p:cNvSpPr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900">
                <a:solidFill>
                  <a:srgbClr val="7E8A97"/>
                </a:solidFill>
                <a:latin typeface="Aptos"/>
                <a:ea typeface="Aptos"/>
                <a:cs typeface="Aptos"/>
              </a:defRPr>
            </a:lvl1pPr>
          </a:lstStyle>
          <a:p>
            <a:pPr algn="r"/>
            <a:fld id="{F7021451-1387-4CA6-816F-3879F97B5CBC}" type="slidenum">
              <a:rPr lang="en-US" b="0"/>
              <a:t>5</a:t>
            </a:fld>
            <a:endParaRPr lang="en-US"/>
          </a:p>
        </p:txBody>
      </p:sp>
      <p:pic>
        <p:nvPicPr>
          <p:cNvPr id="40" name="Immagine 39">
            <a:extLst>
              <a:ext uri="{FF2B5EF4-FFF2-40B4-BE49-F238E27FC236}">
                <a16:creationId xmlns:a16="http://schemas.microsoft.com/office/drawing/2014/main" id="{407F2697-5B00-6537-3FEA-A8EFCE707A1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2538"/>
          <a:stretch>
            <a:fillRect/>
          </a:stretch>
        </p:blipFill>
        <p:spPr>
          <a:xfrm>
            <a:off x="5832821" y="373591"/>
            <a:ext cx="4514987" cy="2818717"/>
          </a:xfrm>
          <a:prstGeom prst="rect">
            <a:avLst/>
          </a:prstGeom>
        </p:spPr>
      </p:pic>
      <p:sp>
        <p:nvSpPr>
          <p:cNvPr id="15" name="Shape 13"/>
          <p:cNvSpPr/>
          <p:nvPr/>
        </p:nvSpPr>
        <p:spPr>
          <a:xfrm>
            <a:off x="2461260" y="5247972"/>
            <a:ext cx="201168" cy="502920"/>
          </a:xfrm>
          <a:prstGeom prst="chevron">
            <a:avLst/>
          </a:prstGeom>
          <a:solidFill>
            <a:srgbClr val="1E8FA6"/>
          </a:solidFill>
          <a:ln w="12700">
            <a:solidFill>
              <a:srgbClr val="1E8FA6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20" name="Shape 18"/>
          <p:cNvSpPr/>
          <p:nvPr/>
        </p:nvSpPr>
        <p:spPr>
          <a:xfrm>
            <a:off x="4829556" y="5247972"/>
            <a:ext cx="201168" cy="502920"/>
          </a:xfrm>
          <a:prstGeom prst="chevron">
            <a:avLst/>
          </a:prstGeom>
          <a:solidFill>
            <a:srgbClr val="1E8FA6"/>
          </a:solidFill>
          <a:ln w="12700">
            <a:solidFill>
              <a:srgbClr val="1E8FA6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25" name="Shape 23"/>
          <p:cNvSpPr/>
          <p:nvPr/>
        </p:nvSpPr>
        <p:spPr>
          <a:xfrm>
            <a:off x="7197852" y="5247972"/>
            <a:ext cx="201168" cy="502920"/>
          </a:xfrm>
          <a:prstGeom prst="chevron">
            <a:avLst/>
          </a:prstGeom>
          <a:solidFill>
            <a:srgbClr val="1E8FA6"/>
          </a:solidFill>
          <a:ln w="12700">
            <a:solidFill>
              <a:srgbClr val="1E8FA6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30" name="Shape 28"/>
          <p:cNvSpPr/>
          <p:nvPr/>
        </p:nvSpPr>
        <p:spPr>
          <a:xfrm>
            <a:off x="9566148" y="5247972"/>
            <a:ext cx="201168" cy="502920"/>
          </a:xfrm>
          <a:prstGeom prst="chevron">
            <a:avLst/>
          </a:prstGeom>
          <a:solidFill>
            <a:srgbClr val="1E8FA6"/>
          </a:solidFill>
          <a:ln w="12700">
            <a:solidFill>
              <a:srgbClr val="1E8FA6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43" name="Freccia in su 42">
            <a:extLst>
              <a:ext uri="{FF2B5EF4-FFF2-40B4-BE49-F238E27FC236}">
                <a16:creationId xmlns:a16="http://schemas.microsoft.com/office/drawing/2014/main" id="{7587F586-7B47-99D6-5C47-98A087FF0CAB}"/>
              </a:ext>
            </a:extLst>
          </p:cNvPr>
          <p:cNvSpPr/>
          <p:nvPr/>
        </p:nvSpPr>
        <p:spPr>
          <a:xfrm>
            <a:off x="3676098" y="3856876"/>
            <a:ext cx="2434932" cy="1124607"/>
          </a:xfrm>
          <a:prstGeom prst="upArrow">
            <a:avLst>
              <a:gd name="adj1" fmla="val 72446"/>
              <a:gd name="adj2" fmla="val 50000"/>
            </a:avLst>
          </a:prstGeom>
          <a:solidFill>
            <a:schemeClr val="accent4">
              <a:lumMod val="20000"/>
              <a:lumOff val="80000"/>
            </a:schemeClr>
          </a:solidFill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it-IT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ESCALATION (Hi-Po)</a:t>
            </a:r>
          </a:p>
          <a:p>
            <a:pPr algn="ctr"/>
            <a:endParaRPr lang="it-IT" sz="1600" b="1" dirty="0">
              <a:solidFill>
                <a:schemeClr val="tx1">
                  <a:lumMod val="95000"/>
                  <a:lumOff val="5000"/>
                </a:schemeClr>
              </a:solidFill>
              <a:latin typeface="Helvetica Neue"/>
            </a:endParaRPr>
          </a:p>
        </p:txBody>
      </p:sp>
      <p:sp>
        <p:nvSpPr>
          <p:cNvPr id="44" name="Shape 2">
            <a:extLst>
              <a:ext uri="{FF2B5EF4-FFF2-40B4-BE49-F238E27FC236}">
                <a16:creationId xmlns:a16="http://schemas.microsoft.com/office/drawing/2014/main" id="{4EC18A0D-A410-A94B-26E7-E7D30ECCFB47}"/>
              </a:ext>
            </a:extLst>
          </p:cNvPr>
          <p:cNvSpPr/>
          <p:nvPr/>
        </p:nvSpPr>
        <p:spPr>
          <a:xfrm>
            <a:off x="402336" y="932688"/>
            <a:ext cx="11237976" cy="0"/>
          </a:xfrm>
          <a:prstGeom prst="line">
            <a:avLst/>
          </a:prstGeom>
          <a:noFill/>
          <a:ln w="12700">
            <a:solidFill>
              <a:srgbClr val="D9E3EC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6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33" grpId="0" animBg="1"/>
      <p:bldP spid="34" grpId="0" animBg="1"/>
      <p:bldP spid="36" grpId="0"/>
      <p:bldP spid="15" grpId="0" animBg="1"/>
      <p:bldP spid="20" grpId="0" animBg="1"/>
      <p:bldP spid="25" grpId="0" animBg="1"/>
      <p:bldP spid="30" grpId="0" animBg="1"/>
      <p:bldP spid="4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1F1377-102E-7EBB-5116-AED171A044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78830B7-708E-6919-F000-9613D49FC0CD}"/>
              </a:ext>
            </a:extLst>
          </p:cNvPr>
          <p:cNvSpPr txBox="1"/>
          <p:nvPr/>
        </p:nvSpPr>
        <p:spPr>
          <a:xfrm>
            <a:off x="384048" y="329184"/>
            <a:ext cx="11587235" cy="3847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it-IT" sz="2500" b="1" noProof="0" dirty="0">
                <a:solidFill>
                  <a:srgbClr val="0D2A45"/>
                </a:solidFill>
                <a:latin typeface="Aptos Display"/>
              </a:rPr>
              <a:t>Uno sguardo al futuro: AI-Powered </a:t>
            </a:r>
            <a:r>
              <a:rPr lang="it-IT" sz="2500" b="1" noProof="0" dirty="0" err="1">
                <a:solidFill>
                  <a:srgbClr val="0D2A45"/>
                </a:solidFill>
                <a:latin typeface="Aptos Display"/>
              </a:rPr>
              <a:t>Workplace</a:t>
            </a:r>
            <a:r>
              <a:rPr lang="it-IT" sz="2500" b="1" noProof="0" dirty="0">
                <a:solidFill>
                  <a:srgbClr val="0D2A45"/>
                </a:solidFill>
                <a:latin typeface="Aptos Display"/>
              </a:rPr>
              <a:t> </a:t>
            </a:r>
            <a:r>
              <a:rPr lang="it-IT" sz="2500" b="1" noProof="0" dirty="0" err="1">
                <a:solidFill>
                  <a:srgbClr val="0D2A45"/>
                </a:solidFill>
                <a:latin typeface="Aptos Display"/>
              </a:rPr>
              <a:t>Safety</a:t>
            </a:r>
            <a:r>
              <a:rPr lang="it-IT" sz="2500" b="1" noProof="0" dirty="0">
                <a:solidFill>
                  <a:srgbClr val="0D2A45"/>
                </a:solidFill>
                <a:latin typeface="Aptos Display"/>
              </a:rPr>
              <a:t> Platform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7568C22-3B13-8CA1-1339-B7B32E266E64}"/>
              </a:ext>
            </a:extLst>
          </p:cNvPr>
          <p:cNvSpPr txBox="1"/>
          <p:nvPr/>
        </p:nvSpPr>
        <p:spPr>
          <a:xfrm>
            <a:off x="402336" y="713232"/>
            <a:ext cx="9326880" cy="2560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0">
                <a:solidFill>
                  <a:srgbClr val="5C6B7A"/>
                </a:solidFill>
                <a:latin typeface="Aptos"/>
              </a:rPr>
              <a:t>Nel caso Intenseye: computer vision AI, analisi continua e integrazione con gli strumenti gestionali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E09C6A84-8B54-38A4-112B-814D057A0B51}"/>
              </a:ext>
            </a:extLst>
          </p:cNvPr>
          <p:cNvSpPr/>
          <p:nvPr/>
        </p:nvSpPr>
        <p:spPr>
          <a:xfrm>
            <a:off x="502919" y="1178740"/>
            <a:ext cx="4454091" cy="1522132"/>
          </a:xfrm>
          <a:prstGeom prst="roundRect">
            <a:avLst>
              <a:gd name="adj" fmla="val 8833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E940614-B315-E134-4E7E-924673FC8E99}"/>
              </a:ext>
            </a:extLst>
          </p:cNvPr>
          <p:cNvSpPr txBox="1"/>
          <p:nvPr/>
        </p:nvSpPr>
        <p:spPr>
          <a:xfrm>
            <a:off x="731520" y="1199865"/>
            <a:ext cx="2799080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lIns="76200" tIns="76200" rIns="76200" bIns="76200" anchor="t">
            <a:spAutoFit/>
          </a:bodyPr>
          <a:lstStyle/>
          <a:p>
            <a:pPr algn="l"/>
            <a:r>
              <a:rPr lang="it-IT" sz="1600" b="1" noProof="0" dirty="0">
                <a:solidFill>
                  <a:srgbClr val="0D2A45"/>
                </a:solidFill>
                <a:latin typeface="Aptos Display"/>
              </a:rPr>
              <a:t>Che cosa è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66551B8-0D5D-7E76-CEA1-C1665922C40D}"/>
              </a:ext>
            </a:extLst>
          </p:cNvPr>
          <p:cNvSpPr txBox="1"/>
          <p:nvPr/>
        </p:nvSpPr>
        <p:spPr>
          <a:xfrm>
            <a:off x="731520" y="1609740"/>
            <a:ext cx="4100362" cy="9130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lIns="25400" tIns="25400" rIns="25400" bIns="25400">
            <a:spAutoFit/>
          </a:bodyPr>
          <a:lstStyle/>
          <a:p>
            <a:r>
              <a:rPr lang="it-IT" sz="1400" noProof="0" dirty="0">
                <a:solidFill>
                  <a:srgbClr val="0D2A45"/>
                </a:solidFill>
                <a:latin typeface="Aptos"/>
              </a:rPr>
              <a:t>Una piattaforma IT che analizza flussi video per rilevare </a:t>
            </a:r>
            <a:r>
              <a:rPr lang="it-IT" sz="1400" b="1" noProof="0" dirty="0" err="1">
                <a:solidFill>
                  <a:srgbClr val="0D2A45"/>
                </a:solidFill>
                <a:latin typeface="Aptos"/>
              </a:rPr>
              <a:t>Near</a:t>
            </a:r>
            <a:r>
              <a:rPr lang="it-IT" sz="1400" b="1" noProof="0" dirty="0">
                <a:solidFill>
                  <a:srgbClr val="0D2A45"/>
                </a:solidFill>
                <a:latin typeface="Aptos"/>
              </a:rPr>
              <a:t> Miss </a:t>
            </a:r>
            <a:r>
              <a:rPr lang="it-IT" sz="1400" noProof="0" dirty="0">
                <a:solidFill>
                  <a:srgbClr val="0D2A45"/>
                </a:solidFill>
                <a:latin typeface="Aptos"/>
              </a:rPr>
              <a:t>e </a:t>
            </a:r>
            <a:r>
              <a:rPr lang="it-IT" sz="1400" b="1" dirty="0">
                <a:solidFill>
                  <a:srgbClr val="0D2A45"/>
                </a:solidFill>
              </a:rPr>
              <a:t>comportamenti insicuri </a:t>
            </a:r>
            <a:r>
              <a:rPr lang="it-IT" sz="1400" dirty="0">
                <a:solidFill>
                  <a:srgbClr val="0D2A45"/>
                </a:solidFill>
              </a:rPr>
              <a:t>(e</a:t>
            </a:r>
            <a:r>
              <a:rPr lang="it-IT" sz="1400" noProof="0" dirty="0">
                <a:solidFill>
                  <a:srgbClr val="0D2A45"/>
                </a:solidFill>
                <a:latin typeface="Aptos"/>
              </a:rPr>
              <a:t> condizioni), generare alert e costruire </a:t>
            </a:r>
            <a:r>
              <a:rPr lang="it-IT" sz="1400" noProof="0" dirty="0" err="1">
                <a:solidFill>
                  <a:srgbClr val="0D2A45"/>
                </a:solidFill>
                <a:latin typeface="Aptos"/>
              </a:rPr>
              <a:t>leading</a:t>
            </a:r>
            <a:r>
              <a:rPr lang="it-IT" sz="1400" noProof="0" dirty="0">
                <a:solidFill>
                  <a:srgbClr val="0D2A45"/>
                </a:solidFill>
                <a:latin typeface="Aptos"/>
              </a:rPr>
              <a:t> </a:t>
            </a:r>
            <a:r>
              <a:rPr lang="it-IT" sz="1400" noProof="0" dirty="0" err="1">
                <a:solidFill>
                  <a:srgbClr val="0D2A45"/>
                </a:solidFill>
                <a:latin typeface="Aptos"/>
              </a:rPr>
              <a:t>indicators</a:t>
            </a:r>
            <a:r>
              <a:rPr lang="it-IT" sz="1400" noProof="0" dirty="0">
                <a:solidFill>
                  <a:srgbClr val="0D2A45"/>
                </a:solidFill>
                <a:latin typeface="Aptos"/>
              </a:rPr>
              <a:t> </a:t>
            </a:r>
            <a:r>
              <a:rPr lang="it-IT" sz="1400" b="1" noProof="0" dirty="0">
                <a:solidFill>
                  <a:srgbClr val="0D2A45"/>
                </a:solidFill>
                <a:latin typeface="Aptos"/>
              </a:rPr>
              <a:t>PREVENTIVI</a:t>
            </a:r>
            <a:r>
              <a:rPr lang="it-IT" sz="1400" noProof="0" dirty="0">
                <a:solidFill>
                  <a:srgbClr val="0D2A45"/>
                </a:solidFill>
                <a:latin typeface="Aptos"/>
              </a:rPr>
              <a:t>.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C72AF8F-1344-23E1-ED7B-E0D14A67FE80}"/>
              </a:ext>
            </a:extLst>
          </p:cNvPr>
          <p:cNvSpPr/>
          <p:nvPr/>
        </p:nvSpPr>
        <p:spPr>
          <a:xfrm>
            <a:off x="5425440" y="1178740"/>
            <a:ext cx="3154680" cy="1522132"/>
          </a:xfrm>
          <a:prstGeom prst="roundRect">
            <a:avLst>
              <a:gd name="adj" fmla="val 7854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A1D104-EBA7-B6F5-1D46-049C3CFB0362}"/>
              </a:ext>
            </a:extLst>
          </p:cNvPr>
          <p:cNvSpPr txBox="1"/>
          <p:nvPr/>
        </p:nvSpPr>
        <p:spPr>
          <a:xfrm>
            <a:off x="5654040" y="1199865"/>
            <a:ext cx="2799080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lIns="76200" tIns="76200" rIns="76200" bIns="76200" anchor="t">
            <a:spAutoFit/>
          </a:bodyPr>
          <a:lstStyle/>
          <a:p>
            <a:pPr algn="l"/>
            <a:r>
              <a:rPr lang="it-IT" sz="1600" b="1" noProof="0" dirty="0" err="1">
                <a:solidFill>
                  <a:srgbClr val="0D2A45"/>
                </a:solidFill>
                <a:latin typeface="Aptos Display"/>
              </a:rPr>
              <a:t>Intenseye</a:t>
            </a:r>
            <a:endParaRPr lang="it-IT" sz="1600" b="1" noProof="0" dirty="0">
              <a:solidFill>
                <a:srgbClr val="0D2A45"/>
              </a:solidFill>
              <a:latin typeface="Aptos Display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B4A322A-175A-C73C-05AA-7CD200F84DAE}"/>
              </a:ext>
            </a:extLst>
          </p:cNvPr>
          <p:cNvSpPr txBox="1"/>
          <p:nvPr/>
        </p:nvSpPr>
        <p:spPr>
          <a:xfrm>
            <a:off x="5654040" y="1609740"/>
            <a:ext cx="2799080" cy="8002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lIns="25400" tIns="25400" rIns="25400" bIns="25400">
            <a:spAutoFit/>
          </a:bodyPr>
          <a:lstStyle/>
          <a:p>
            <a:pPr algn="l">
              <a:spcAft>
                <a:spcPts val="400"/>
              </a:spcAft>
            </a:pPr>
            <a:r>
              <a:rPr lang="it-IT" sz="1400" noProof="0" dirty="0">
                <a:solidFill>
                  <a:srgbClr val="0D2A45"/>
                </a:solidFill>
                <a:latin typeface="Aptos"/>
              </a:rPr>
              <a:t>• 50+ scenari di rischio rilevabili</a:t>
            </a:r>
          </a:p>
          <a:p>
            <a:pPr algn="l">
              <a:spcAft>
                <a:spcPts val="400"/>
              </a:spcAft>
            </a:pPr>
            <a:r>
              <a:rPr lang="it-IT" sz="1400" noProof="0" dirty="0">
                <a:solidFill>
                  <a:srgbClr val="0D2A45"/>
                </a:solidFill>
                <a:latin typeface="Aptos"/>
              </a:rPr>
              <a:t>• analisi 24/7, anonimizzata</a:t>
            </a:r>
          </a:p>
          <a:p>
            <a:pPr algn="l">
              <a:spcAft>
                <a:spcPts val="400"/>
              </a:spcAft>
            </a:pPr>
            <a:r>
              <a:rPr lang="it-IT" sz="1400" noProof="0" dirty="0">
                <a:solidFill>
                  <a:srgbClr val="0D2A45"/>
                </a:solidFill>
                <a:latin typeface="Aptos"/>
              </a:rPr>
              <a:t>• uso di CCTV esistenti o dedicate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9FC10BE-CC27-053F-8F91-D680CB3F6BC6}"/>
              </a:ext>
            </a:extLst>
          </p:cNvPr>
          <p:cNvSpPr/>
          <p:nvPr/>
        </p:nvSpPr>
        <p:spPr>
          <a:xfrm>
            <a:off x="8717280" y="1178740"/>
            <a:ext cx="2971800" cy="1506623"/>
          </a:xfrm>
          <a:prstGeom prst="roundRect">
            <a:avLst>
              <a:gd name="adj" fmla="val 7365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1C52956-8EFA-9DBB-39A1-03ADE34296BB}"/>
              </a:ext>
            </a:extLst>
          </p:cNvPr>
          <p:cNvSpPr txBox="1"/>
          <p:nvPr/>
        </p:nvSpPr>
        <p:spPr>
          <a:xfrm>
            <a:off x="8945880" y="1199865"/>
            <a:ext cx="2616200" cy="3048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lIns="76200" tIns="76200" rIns="76200" bIns="76200" anchor="t">
            <a:spAutoFit/>
          </a:bodyPr>
          <a:lstStyle/>
          <a:p>
            <a:pPr algn="l"/>
            <a:r>
              <a:rPr lang="it-IT" sz="1600" b="1" noProof="0" dirty="0">
                <a:solidFill>
                  <a:srgbClr val="0D2A45"/>
                </a:solidFill>
                <a:latin typeface="Aptos Display"/>
              </a:rPr>
              <a:t>Integrazione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B88AFFC-F126-6DFA-ED47-335FCD875B9F}"/>
              </a:ext>
            </a:extLst>
          </p:cNvPr>
          <p:cNvSpPr txBox="1"/>
          <p:nvPr/>
        </p:nvSpPr>
        <p:spPr>
          <a:xfrm>
            <a:off x="8945880" y="1609740"/>
            <a:ext cx="2616200" cy="1356360"/>
          </a:xfrm>
          <a:prstGeom prst="rect">
            <a:avLst/>
          </a:prstGeom>
          <a:noFill/>
        </p:spPr>
        <p:txBody>
          <a:bodyPr wrap="square" lIns="25400" tIns="25400" rIns="25400" bIns="25400">
            <a:spAutoFit/>
          </a:bodyPr>
          <a:lstStyle/>
          <a:p>
            <a:pPr algn="l">
              <a:spcAft>
                <a:spcPts val="400"/>
              </a:spcAft>
            </a:pPr>
            <a:r>
              <a:rPr lang="it-IT" sz="1400" noProof="0" dirty="0">
                <a:solidFill>
                  <a:srgbClr val="0D2A45"/>
                </a:solidFill>
                <a:latin typeface="Aptos"/>
              </a:rPr>
              <a:t>• dashboard BI</a:t>
            </a:r>
          </a:p>
          <a:p>
            <a:pPr algn="l">
              <a:spcAft>
                <a:spcPts val="400"/>
              </a:spcAft>
            </a:pPr>
            <a:r>
              <a:rPr lang="it-IT" sz="1400" noProof="0" dirty="0">
                <a:solidFill>
                  <a:srgbClr val="0D2A45"/>
                </a:solidFill>
                <a:latin typeface="Aptos"/>
              </a:rPr>
              <a:t>• alert su Teams / Slack</a:t>
            </a:r>
          </a:p>
          <a:p>
            <a:pPr algn="l">
              <a:spcAft>
                <a:spcPts val="400"/>
              </a:spcAft>
            </a:pPr>
            <a:r>
              <a:rPr lang="it-IT" sz="1400" noProof="0" dirty="0">
                <a:solidFill>
                  <a:srgbClr val="0D2A45"/>
                </a:solidFill>
                <a:latin typeface="Aptos"/>
              </a:rPr>
              <a:t>• workflow e reporting</a:t>
            </a: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221F7436-BE36-6B0F-B90A-A7A0EDDFD25A}"/>
              </a:ext>
            </a:extLst>
          </p:cNvPr>
          <p:cNvSpPr/>
          <p:nvPr/>
        </p:nvSpPr>
        <p:spPr>
          <a:xfrm>
            <a:off x="1334956" y="2872522"/>
            <a:ext cx="9419569" cy="674257"/>
          </a:xfrm>
          <a:prstGeom prst="roundRect">
            <a:avLst/>
          </a:prstGeom>
          <a:solidFill>
            <a:srgbClr val="EAF2FB"/>
          </a:solidFill>
          <a:ln>
            <a:solidFill>
              <a:srgbClr val="EAF2F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40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48072ED-E4A6-53F1-8E9C-EC093A341D2C}"/>
              </a:ext>
            </a:extLst>
          </p:cNvPr>
          <p:cNvSpPr txBox="1"/>
          <p:nvPr/>
        </p:nvSpPr>
        <p:spPr>
          <a:xfrm>
            <a:off x="1473695" y="2886763"/>
            <a:ext cx="9204740" cy="646331"/>
          </a:xfrm>
          <a:prstGeom prst="rect">
            <a:avLst/>
          </a:prstGeom>
          <a:noFill/>
        </p:spPr>
        <p:txBody>
          <a:bodyPr wrap="square" lIns="76200" tIns="76200" rIns="76200" bIns="76200" anchor="t">
            <a:spAutoFit/>
          </a:bodyPr>
          <a:lstStyle/>
          <a:p>
            <a:pPr algn="ctr"/>
            <a:r>
              <a:rPr lang="it-IT" sz="1600" b="1" noProof="0" dirty="0">
                <a:solidFill>
                  <a:srgbClr val="0D2A45"/>
                </a:solidFill>
                <a:latin typeface="Aptos Display"/>
              </a:rPr>
              <a:t>Il valore aggiunto non è il monitoraggio con le telecamera ma </a:t>
            </a:r>
          </a:p>
          <a:p>
            <a:pPr algn="ctr"/>
            <a:r>
              <a:rPr lang="it-IT" sz="1600" b="1" dirty="0">
                <a:solidFill>
                  <a:srgbClr val="0D2A45"/>
                </a:solidFill>
                <a:latin typeface="Aptos Display"/>
              </a:rPr>
              <a:t>nel </a:t>
            </a:r>
            <a:r>
              <a:rPr lang="it-IT" sz="1600" b="1" dirty="0" err="1">
                <a:solidFill>
                  <a:srgbClr val="0D2A45"/>
                </a:solidFill>
                <a:latin typeface="Aptos Display"/>
              </a:rPr>
              <a:t>layer</a:t>
            </a:r>
            <a:r>
              <a:rPr lang="it-IT" sz="1600" b="1" dirty="0">
                <a:solidFill>
                  <a:srgbClr val="0D2A45"/>
                </a:solidFill>
                <a:latin typeface="Aptos Display"/>
              </a:rPr>
              <a:t> analitico che trasforma immagini in informazione strutturata, trend e </a:t>
            </a:r>
            <a:r>
              <a:rPr lang="it-IT" sz="1600" b="1" dirty="0" err="1">
                <a:solidFill>
                  <a:srgbClr val="0D2A45"/>
                </a:solidFill>
                <a:latin typeface="Aptos Display"/>
              </a:rPr>
              <a:t>heatmap</a:t>
            </a:r>
            <a:r>
              <a:rPr lang="it-IT" sz="1600" b="1" dirty="0">
                <a:solidFill>
                  <a:srgbClr val="0D2A45"/>
                </a:solidFill>
                <a:latin typeface="Aptos Display"/>
              </a:rPr>
              <a:t> di rischio</a:t>
            </a:r>
          </a:p>
        </p:txBody>
      </p:sp>
      <p:sp>
        <p:nvSpPr>
          <p:cNvPr id="22" name="TextBox 4">
            <a:extLst>
              <a:ext uri="{FF2B5EF4-FFF2-40B4-BE49-F238E27FC236}">
                <a16:creationId xmlns:a16="http://schemas.microsoft.com/office/drawing/2014/main" id="{3753A014-F759-BD89-D1A5-E3E15C2E6898}"/>
              </a:ext>
            </a:extLst>
          </p:cNvPr>
          <p:cNvSpPr txBox="1"/>
          <p:nvPr/>
        </p:nvSpPr>
        <p:spPr>
          <a:xfrm>
            <a:off x="11458875" y="6533147"/>
            <a:ext cx="411480" cy="13849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r"/>
            <a:fld id="{3B62B453-3ECD-40EE-8D9F-F8713155E0D8}" type="slidenum">
              <a:rPr lang="it-IT" sz="900" b="0" smtClean="0">
                <a:solidFill>
                  <a:srgbClr val="5C6B7A"/>
                </a:solidFill>
                <a:latin typeface="Aptos"/>
              </a:rPr>
              <a:t>6</a:t>
            </a:fld>
            <a:endParaRPr sz="900" b="0" dirty="0">
              <a:solidFill>
                <a:srgbClr val="5C6B7A"/>
              </a:solidFill>
              <a:latin typeface="Aptos"/>
            </a:endParaRPr>
          </a:p>
        </p:txBody>
      </p:sp>
      <p:sp>
        <p:nvSpPr>
          <p:cNvPr id="5" name="Google Shape;714;p79">
            <a:extLst>
              <a:ext uri="{FF2B5EF4-FFF2-40B4-BE49-F238E27FC236}">
                <a16:creationId xmlns:a16="http://schemas.microsoft.com/office/drawing/2014/main" id="{9BC37F66-B142-7D4E-89BF-5357801724FE}"/>
              </a:ext>
            </a:extLst>
          </p:cNvPr>
          <p:cNvSpPr txBox="1"/>
          <p:nvPr/>
        </p:nvSpPr>
        <p:spPr>
          <a:xfrm>
            <a:off x="308718" y="4337538"/>
            <a:ext cx="1355760" cy="17235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r>
              <a:rPr lang="en" sz="1400" dirty="0">
                <a:solidFill>
                  <a:schemeClr val="dk1"/>
                </a:solidFill>
                <a:ea typeface="Helvetica Neue"/>
                <a:cs typeface="Helvetica Neue"/>
                <a:sym typeface="Helvetica Neue"/>
              </a:rPr>
              <a:t>Personalizzare </a:t>
            </a:r>
            <a:r>
              <a:rPr lang="it-IT" sz="1400" dirty="0">
                <a:solidFill>
                  <a:schemeClr val="dk1"/>
                </a:solidFill>
                <a:ea typeface="Helvetica Neue"/>
                <a:cs typeface="Helvetica Neue"/>
                <a:sym typeface="Helvetica Neue"/>
              </a:rPr>
              <a:t>i</a:t>
            </a:r>
            <a:r>
              <a:rPr lang="en" sz="1400" dirty="0">
                <a:solidFill>
                  <a:schemeClr val="dk1"/>
                </a:solidFill>
                <a:ea typeface="Helvetica Neue"/>
                <a:cs typeface="Helvetica Neue"/>
                <a:sym typeface="Helvetica Neue"/>
              </a:rPr>
              <a:t> modelli di comportamenti da identificare e “allenarli” su scenari del proprio processo produttivo</a:t>
            </a:r>
            <a:endParaRPr sz="1400" dirty="0">
              <a:solidFill>
                <a:schemeClr val="dk1"/>
              </a:solidFill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3" name="Google Shape;715;p79">
            <a:extLst>
              <a:ext uri="{FF2B5EF4-FFF2-40B4-BE49-F238E27FC236}">
                <a16:creationId xmlns:a16="http://schemas.microsoft.com/office/drawing/2014/main" id="{C3DD11EA-866F-CBAE-1921-9F24DBD75E16}"/>
              </a:ext>
            </a:extLst>
          </p:cNvPr>
          <p:cNvSpPr txBox="1"/>
          <p:nvPr/>
        </p:nvSpPr>
        <p:spPr>
          <a:xfrm>
            <a:off x="4546321" y="4272139"/>
            <a:ext cx="1005946" cy="17235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r>
              <a:rPr lang="en" sz="1400" dirty="0">
                <a:solidFill>
                  <a:schemeClr val="dk1"/>
                </a:solidFill>
                <a:ea typeface="Helvetica Neue"/>
                <a:cs typeface="Helvetica Neue"/>
                <a:sym typeface="Helvetica Neue"/>
              </a:rPr>
              <a:t>Agire su avvisi in real time e trend elaborati dall’AI rispetto a rischi e pericoli</a:t>
            </a:r>
            <a:endParaRPr sz="1400" dirty="0">
              <a:solidFill>
                <a:schemeClr val="dk1"/>
              </a:solidFill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4" name="Google Shape;716;p79">
            <a:extLst>
              <a:ext uri="{FF2B5EF4-FFF2-40B4-BE49-F238E27FC236}">
                <a16:creationId xmlns:a16="http://schemas.microsoft.com/office/drawing/2014/main" id="{614AE4AC-B4BA-7AE8-DD36-795F376D625F}"/>
              </a:ext>
            </a:extLst>
          </p:cNvPr>
          <p:cNvSpPr txBox="1"/>
          <p:nvPr/>
        </p:nvSpPr>
        <p:spPr>
          <a:xfrm>
            <a:off x="8309933" y="4205776"/>
            <a:ext cx="1264162" cy="17235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r>
              <a:rPr lang="en" sz="1400" dirty="0">
                <a:solidFill>
                  <a:schemeClr val="dk1"/>
                </a:solidFill>
                <a:ea typeface="Helvetica Neue"/>
                <a:cs typeface="Helvetica Neue"/>
                <a:sym typeface="Helvetica Neue"/>
              </a:rPr>
              <a:t>Tracciare l’impatto delle azioni correttive e affinare continuamente </a:t>
            </a:r>
            <a:r>
              <a:rPr lang="it-IT" sz="1400" dirty="0">
                <a:solidFill>
                  <a:schemeClr val="dk1"/>
                </a:solidFill>
                <a:ea typeface="Helvetica Neue"/>
                <a:cs typeface="Helvetica Neue"/>
                <a:sym typeface="Helvetica Neue"/>
              </a:rPr>
              <a:t>I</a:t>
            </a:r>
            <a:r>
              <a:rPr lang="en" sz="1400" dirty="0">
                <a:solidFill>
                  <a:schemeClr val="dk1"/>
                </a:solidFill>
                <a:ea typeface="Helvetica Neue"/>
                <a:cs typeface="Helvetica Neue"/>
                <a:sym typeface="Helvetica Neue"/>
              </a:rPr>
              <a:t> protocolli di riduzione dei rischi</a:t>
            </a:r>
            <a:endParaRPr sz="1400" dirty="0">
              <a:solidFill>
                <a:schemeClr val="dk1"/>
              </a:solidFill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5" name="Google Shape;718;p79">
            <a:extLst>
              <a:ext uri="{FF2B5EF4-FFF2-40B4-BE49-F238E27FC236}">
                <a16:creationId xmlns:a16="http://schemas.microsoft.com/office/drawing/2014/main" id="{EA69CF7A-E9BA-1F26-8C42-A1F36E0D4A73}"/>
              </a:ext>
            </a:extLst>
          </p:cNvPr>
          <p:cNvSpPr txBox="1"/>
          <p:nvPr/>
        </p:nvSpPr>
        <p:spPr>
          <a:xfrm>
            <a:off x="1334956" y="5900283"/>
            <a:ext cx="170232" cy="5744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r>
              <a:rPr lang="en" sz="3733" b="1" dirty="0">
                <a:solidFill>
                  <a:srgbClr val="AFAFA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1</a:t>
            </a:r>
            <a:endParaRPr sz="3733" b="1" dirty="0">
              <a:solidFill>
                <a:srgbClr val="AFAFA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26" name="Google Shape;719;p79">
            <a:extLst>
              <a:ext uri="{FF2B5EF4-FFF2-40B4-BE49-F238E27FC236}">
                <a16:creationId xmlns:a16="http://schemas.microsoft.com/office/drawing/2014/main" id="{3FDD3D74-BD53-8967-626D-B5029F575B47}"/>
              </a:ext>
            </a:extLst>
          </p:cNvPr>
          <p:cNvSpPr txBox="1"/>
          <p:nvPr/>
        </p:nvSpPr>
        <p:spPr>
          <a:xfrm>
            <a:off x="5128533" y="5900283"/>
            <a:ext cx="170232" cy="5744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r>
              <a:rPr lang="en" sz="3733" b="1" dirty="0">
                <a:solidFill>
                  <a:srgbClr val="AFAFA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2</a:t>
            </a:r>
            <a:endParaRPr sz="3733" b="1" dirty="0">
              <a:solidFill>
                <a:srgbClr val="AFAFA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27" name="Google Shape;720;p79">
            <a:extLst>
              <a:ext uri="{FF2B5EF4-FFF2-40B4-BE49-F238E27FC236}">
                <a16:creationId xmlns:a16="http://schemas.microsoft.com/office/drawing/2014/main" id="{574CFC85-B85B-5C1D-BC08-0C08EEC68CF5}"/>
              </a:ext>
            </a:extLst>
          </p:cNvPr>
          <p:cNvSpPr txBox="1"/>
          <p:nvPr/>
        </p:nvSpPr>
        <p:spPr>
          <a:xfrm>
            <a:off x="9097631" y="5900283"/>
            <a:ext cx="170232" cy="5744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r>
              <a:rPr lang="en" sz="3733" b="1" dirty="0">
                <a:solidFill>
                  <a:srgbClr val="AFAFA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3</a:t>
            </a:r>
            <a:endParaRPr sz="3733" b="1" dirty="0">
              <a:solidFill>
                <a:srgbClr val="AFAFA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28" name="Google Shape;721;p79">
            <a:extLst>
              <a:ext uri="{FF2B5EF4-FFF2-40B4-BE49-F238E27FC236}">
                <a16:creationId xmlns:a16="http://schemas.microsoft.com/office/drawing/2014/main" id="{63A7DD80-3206-2E57-16D8-D647D4B0E2FA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49" r="59"/>
          <a:stretch/>
        </p:blipFill>
        <p:spPr>
          <a:xfrm>
            <a:off x="5559511" y="3882528"/>
            <a:ext cx="2350977" cy="2525797"/>
          </a:xfrm>
          <a:prstGeom prst="roundRect">
            <a:avLst>
              <a:gd name="adj" fmla="val 4397"/>
            </a:avLst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9" name="Google Shape;722;p79">
            <a:extLst>
              <a:ext uri="{FF2B5EF4-FFF2-40B4-BE49-F238E27FC236}">
                <a16:creationId xmlns:a16="http://schemas.microsoft.com/office/drawing/2014/main" id="{0757AACD-D8B9-6451-ABD6-EA29431E6654}"/>
              </a:ext>
            </a:extLst>
          </p:cNvPr>
          <p:cNvSpPr/>
          <p:nvPr/>
        </p:nvSpPr>
        <p:spPr>
          <a:xfrm>
            <a:off x="4666684" y="3875974"/>
            <a:ext cx="1264162" cy="244572"/>
          </a:xfrm>
          <a:prstGeom prst="roundRect">
            <a:avLst>
              <a:gd name="adj" fmla="val 32820"/>
            </a:avLst>
          </a:prstGeom>
          <a:solidFill>
            <a:schemeClr val="tx1"/>
          </a:solidFill>
          <a:ln w="127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sz="1600" b="1" dirty="0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ACT</a:t>
            </a:r>
            <a:endParaRPr sz="1600" b="1" dirty="0">
              <a:solidFill>
                <a:schemeClr val="bg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0" name="Google Shape;723;p79">
            <a:extLst>
              <a:ext uri="{FF2B5EF4-FFF2-40B4-BE49-F238E27FC236}">
                <a16:creationId xmlns:a16="http://schemas.microsoft.com/office/drawing/2014/main" id="{5BF3FD2D-BE28-D3A7-E21F-5C31EE18BF3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9" b="9"/>
          <a:stretch/>
        </p:blipFill>
        <p:spPr>
          <a:xfrm>
            <a:off x="9458038" y="3868201"/>
            <a:ext cx="2350977" cy="2531427"/>
          </a:xfrm>
          <a:prstGeom prst="roundRect">
            <a:avLst>
              <a:gd name="adj" fmla="val 4552"/>
            </a:avLst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31" name="Google Shape;724;p79">
            <a:extLst>
              <a:ext uri="{FF2B5EF4-FFF2-40B4-BE49-F238E27FC236}">
                <a16:creationId xmlns:a16="http://schemas.microsoft.com/office/drawing/2014/main" id="{29BC98BF-DDDD-8E4E-16E0-5EAF2464D71C}"/>
              </a:ext>
            </a:extLst>
          </p:cNvPr>
          <p:cNvSpPr/>
          <p:nvPr/>
        </p:nvSpPr>
        <p:spPr>
          <a:xfrm>
            <a:off x="8635782" y="3888593"/>
            <a:ext cx="1264162" cy="244572"/>
          </a:xfrm>
          <a:prstGeom prst="roundRect">
            <a:avLst>
              <a:gd name="adj" fmla="val 32820"/>
            </a:avLst>
          </a:prstGeom>
          <a:solidFill>
            <a:schemeClr val="tx1"/>
          </a:solidFill>
          <a:ln w="127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sz="1600" dirty="0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PROTECT</a:t>
            </a:r>
            <a:endParaRPr sz="1600" dirty="0">
              <a:solidFill>
                <a:schemeClr val="bg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2" name="Google Shape;725;p79">
            <a:extLst>
              <a:ext uri="{FF2B5EF4-FFF2-40B4-BE49-F238E27FC236}">
                <a16:creationId xmlns:a16="http://schemas.microsoft.com/office/drawing/2014/main" id="{9CA0AC3C-E2B6-CE12-F5D8-F418745DD1F1}"/>
              </a:ext>
            </a:extLst>
          </p:cNvPr>
          <p:cNvSpPr/>
          <p:nvPr/>
        </p:nvSpPr>
        <p:spPr>
          <a:xfrm>
            <a:off x="4057244" y="4870474"/>
            <a:ext cx="218275" cy="549904"/>
          </a:xfrm>
          <a:custGeom>
            <a:avLst/>
            <a:gdLst/>
            <a:ahLst/>
            <a:cxnLst/>
            <a:rect l="l" t="t" r="r" b="b"/>
            <a:pathLst>
              <a:path w="13260" h="33233" extrusionOk="0">
                <a:moveTo>
                  <a:pt x="0" y="0"/>
                </a:moveTo>
                <a:lnTo>
                  <a:pt x="13260" y="16449"/>
                </a:lnTo>
                <a:lnTo>
                  <a:pt x="504" y="33233"/>
                </a:lnTo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en-US" sz="2400" dirty="0"/>
          </a:p>
        </p:txBody>
      </p:sp>
      <p:sp>
        <p:nvSpPr>
          <p:cNvPr id="33" name="Google Shape;726;p79">
            <a:extLst>
              <a:ext uri="{FF2B5EF4-FFF2-40B4-BE49-F238E27FC236}">
                <a16:creationId xmlns:a16="http://schemas.microsoft.com/office/drawing/2014/main" id="{B3C73D5C-6785-D15A-287D-7719E5288992}"/>
              </a:ext>
            </a:extLst>
          </p:cNvPr>
          <p:cNvSpPr/>
          <p:nvPr/>
        </p:nvSpPr>
        <p:spPr>
          <a:xfrm>
            <a:off x="7991525" y="4870474"/>
            <a:ext cx="218275" cy="549904"/>
          </a:xfrm>
          <a:custGeom>
            <a:avLst/>
            <a:gdLst/>
            <a:ahLst/>
            <a:cxnLst/>
            <a:rect l="l" t="t" r="r" b="b"/>
            <a:pathLst>
              <a:path w="13260" h="33233" extrusionOk="0">
                <a:moveTo>
                  <a:pt x="0" y="0"/>
                </a:moveTo>
                <a:lnTo>
                  <a:pt x="13260" y="16449"/>
                </a:lnTo>
                <a:lnTo>
                  <a:pt x="504" y="33233"/>
                </a:lnTo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en-US" sz="2400"/>
          </a:p>
        </p:txBody>
      </p:sp>
      <p:pic>
        <p:nvPicPr>
          <p:cNvPr id="34" name="Google Shape;727;p79">
            <a:extLst>
              <a:ext uri="{FF2B5EF4-FFF2-40B4-BE49-F238E27FC236}">
                <a16:creationId xmlns:a16="http://schemas.microsoft.com/office/drawing/2014/main" id="{8CF7DF84-5107-DF55-B4E0-AFC40B649CEA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64478" y="3882824"/>
            <a:ext cx="2350977" cy="2525501"/>
          </a:xfrm>
          <a:prstGeom prst="roundRect">
            <a:avLst>
              <a:gd name="adj" fmla="val 4059"/>
            </a:avLst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35" name="Google Shape;728;p79">
            <a:extLst>
              <a:ext uri="{FF2B5EF4-FFF2-40B4-BE49-F238E27FC236}">
                <a16:creationId xmlns:a16="http://schemas.microsoft.com/office/drawing/2014/main" id="{5FC62453-7C65-FA90-6006-8F995F385A10}"/>
              </a:ext>
            </a:extLst>
          </p:cNvPr>
          <p:cNvSpPr/>
          <p:nvPr/>
        </p:nvSpPr>
        <p:spPr>
          <a:xfrm>
            <a:off x="566420" y="3883711"/>
            <a:ext cx="1264162" cy="244572"/>
          </a:xfrm>
          <a:prstGeom prst="roundRect">
            <a:avLst>
              <a:gd name="adj" fmla="val 32820"/>
            </a:avLst>
          </a:prstGeom>
          <a:solidFill>
            <a:schemeClr val="tx1"/>
          </a:solidFill>
          <a:ln w="127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sz="1600" b="1" dirty="0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DETECT</a:t>
            </a:r>
            <a:endParaRPr sz="1600" b="1" dirty="0">
              <a:solidFill>
                <a:schemeClr val="bg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9" name="Shape 2">
            <a:extLst>
              <a:ext uri="{FF2B5EF4-FFF2-40B4-BE49-F238E27FC236}">
                <a16:creationId xmlns:a16="http://schemas.microsoft.com/office/drawing/2014/main" id="{C095B5EF-3977-7B94-C741-F4B08683DB3E}"/>
              </a:ext>
            </a:extLst>
          </p:cNvPr>
          <p:cNvSpPr/>
          <p:nvPr/>
        </p:nvSpPr>
        <p:spPr>
          <a:xfrm>
            <a:off x="402336" y="932688"/>
            <a:ext cx="11237976" cy="0"/>
          </a:xfrm>
          <a:prstGeom prst="line">
            <a:avLst/>
          </a:prstGeom>
          <a:noFill/>
          <a:ln w="12700">
            <a:solidFill>
              <a:srgbClr val="D9E3EC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21" name="Rectangle 6">
            <a:extLst>
              <a:ext uri="{FF2B5EF4-FFF2-40B4-BE49-F238E27FC236}">
                <a16:creationId xmlns:a16="http://schemas.microsoft.com/office/drawing/2014/main" id="{A14561AD-2FF9-8B0C-F11F-08EB939ABBA3}"/>
              </a:ext>
            </a:extLst>
          </p:cNvPr>
          <p:cNvSpPr/>
          <p:nvPr/>
        </p:nvSpPr>
        <p:spPr>
          <a:xfrm>
            <a:off x="528320" y="1196573"/>
            <a:ext cx="76200" cy="14812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6" name="Rectangle 6">
            <a:extLst>
              <a:ext uri="{FF2B5EF4-FFF2-40B4-BE49-F238E27FC236}">
                <a16:creationId xmlns:a16="http://schemas.microsoft.com/office/drawing/2014/main" id="{6699F897-3982-6E29-50AF-B10A04D03DC8}"/>
              </a:ext>
            </a:extLst>
          </p:cNvPr>
          <p:cNvSpPr/>
          <p:nvPr/>
        </p:nvSpPr>
        <p:spPr>
          <a:xfrm>
            <a:off x="5463540" y="1196573"/>
            <a:ext cx="76200" cy="14812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Rectangle 6">
            <a:extLst>
              <a:ext uri="{FF2B5EF4-FFF2-40B4-BE49-F238E27FC236}">
                <a16:creationId xmlns:a16="http://schemas.microsoft.com/office/drawing/2014/main" id="{17E3FCD0-A72E-EA07-3231-372B4B815323}"/>
              </a:ext>
            </a:extLst>
          </p:cNvPr>
          <p:cNvSpPr/>
          <p:nvPr/>
        </p:nvSpPr>
        <p:spPr>
          <a:xfrm>
            <a:off x="8748461" y="1196573"/>
            <a:ext cx="76200" cy="14812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531690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/>
      <p:bldP spid="5" grpId="0"/>
      <p:bldP spid="23" grpId="0"/>
      <p:bldP spid="24" grpId="0"/>
      <p:bldP spid="25" grpId="0"/>
      <p:bldP spid="26" grpId="0"/>
      <p:bldP spid="27" grpId="0"/>
      <p:bldP spid="29" grpId="0" animBg="1"/>
      <p:bldP spid="31" grpId="0" animBg="1"/>
      <p:bldP spid="32" grpId="0" animBg="1"/>
      <p:bldP spid="33" grpId="0" animBg="1"/>
      <p:bldP spid="3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4048" y="329184"/>
            <a:ext cx="7955279" cy="3847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2500" b="1" dirty="0">
                <a:solidFill>
                  <a:srgbClr val="0D2A45"/>
                </a:solidFill>
                <a:latin typeface="Aptos Display"/>
              </a:rPr>
              <a:t>Dal </a:t>
            </a:r>
            <a:r>
              <a:rPr sz="2500" b="1" dirty="0" err="1">
                <a:solidFill>
                  <a:srgbClr val="0D2A45"/>
                </a:solidFill>
                <a:latin typeface="Aptos Display"/>
              </a:rPr>
              <a:t>singolo</a:t>
            </a:r>
            <a:r>
              <a:rPr sz="2500" b="1" dirty="0">
                <a:solidFill>
                  <a:srgbClr val="0D2A45"/>
                </a:solidFill>
                <a:latin typeface="Aptos Display"/>
              </a:rPr>
              <a:t> </a:t>
            </a:r>
            <a:r>
              <a:rPr sz="2500" b="1" dirty="0" err="1">
                <a:solidFill>
                  <a:srgbClr val="0D2A45"/>
                </a:solidFill>
                <a:latin typeface="Aptos Display"/>
              </a:rPr>
              <a:t>evento</a:t>
            </a:r>
            <a:r>
              <a:rPr sz="2500" b="1" dirty="0">
                <a:solidFill>
                  <a:srgbClr val="0D2A45"/>
                </a:solidFill>
                <a:latin typeface="Aptos Display"/>
              </a:rPr>
              <a:t> ai Big Data</a:t>
            </a:r>
            <a:r>
              <a:rPr lang="it-IT" sz="2500" b="1" dirty="0">
                <a:solidFill>
                  <a:srgbClr val="0D2A45"/>
                </a:solidFill>
                <a:latin typeface="Aptos Display"/>
              </a:rPr>
              <a:t> (trends)</a:t>
            </a:r>
            <a:endParaRPr sz="2500" b="1" dirty="0">
              <a:solidFill>
                <a:srgbClr val="0D2A45"/>
              </a:solidFill>
              <a:latin typeface="Aptos Display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2336" y="713232"/>
            <a:ext cx="9326880" cy="2560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0">
                <a:solidFill>
                  <a:srgbClr val="5C6B7A"/>
                </a:solidFill>
                <a:latin typeface="Aptos"/>
              </a:rPr>
              <a:t>Il dato non nasce solo quando qualcuno segnala un evento: nasce durante l’esposizione al rischio</a:t>
            </a:r>
          </a:p>
        </p:txBody>
      </p:sp>
      <p:sp>
        <p:nvSpPr>
          <p:cNvPr id="4" name="Rectangle 3"/>
          <p:cNvSpPr/>
          <p:nvPr/>
        </p:nvSpPr>
        <p:spPr>
          <a:xfrm>
            <a:off x="402336" y="1024128"/>
            <a:ext cx="8686800" cy="25400"/>
          </a:xfrm>
          <a:prstGeom prst="rect">
            <a:avLst/>
          </a:prstGeom>
          <a:solidFill>
            <a:srgbClr val="D9E3EC"/>
          </a:solidFill>
          <a:ln>
            <a:solidFill>
              <a:srgbClr val="D9E3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ounded Rectangle 5"/>
          <p:cNvSpPr/>
          <p:nvPr/>
        </p:nvSpPr>
        <p:spPr>
          <a:xfrm>
            <a:off x="502920" y="1245028"/>
            <a:ext cx="2240280" cy="1700303"/>
          </a:xfrm>
          <a:prstGeom prst="roundRect">
            <a:avLst>
              <a:gd name="adj" fmla="val 7395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731520" y="1372028"/>
            <a:ext cx="1884680" cy="304800"/>
          </a:xfrm>
          <a:prstGeom prst="rect">
            <a:avLst/>
          </a:prstGeom>
          <a:noFill/>
        </p:spPr>
        <p:txBody>
          <a:bodyPr wrap="square" lIns="76200" tIns="76200" rIns="76200" bIns="76200" anchor="t">
            <a:spAutoFit/>
          </a:bodyPr>
          <a:lstStyle/>
          <a:p>
            <a:pPr algn="l"/>
            <a:r>
              <a:rPr sz="1600" b="1">
                <a:solidFill>
                  <a:srgbClr val="0D2A45"/>
                </a:solidFill>
                <a:latin typeface="Aptos Display"/>
              </a:rPr>
              <a:t>Rilevazione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1753028"/>
            <a:ext cx="1884680" cy="697627"/>
          </a:xfrm>
          <a:prstGeom prst="rect">
            <a:avLst/>
          </a:prstGeom>
          <a:noFill/>
        </p:spPr>
        <p:txBody>
          <a:bodyPr wrap="square" lIns="25400" tIns="25400" rIns="25400" bIns="25400">
            <a:spAutoFit/>
          </a:bodyPr>
          <a:lstStyle/>
          <a:p>
            <a:r>
              <a:rPr lang="it-IT" sz="1400" noProof="0" dirty="0">
                <a:solidFill>
                  <a:srgbClr val="0D2A45"/>
                </a:solidFill>
                <a:latin typeface="Aptos"/>
              </a:rPr>
              <a:t>Il sistema intercetta atti o condizioni insicure in tempo reale</a:t>
            </a:r>
          </a:p>
        </p:txBody>
      </p:sp>
      <p:sp>
        <p:nvSpPr>
          <p:cNvPr id="10" name="Chevron 9"/>
          <p:cNvSpPr/>
          <p:nvPr/>
        </p:nvSpPr>
        <p:spPr>
          <a:xfrm>
            <a:off x="2998597" y="1753028"/>
            <a:ext cx="320040" cy="594360"/>
          </a:xfrm>
          <a:prstGeom prst="chevron">
            <a:avLst/>
          </a:prstGeom>
          <a:solidFill>
            <a:srgbClr val="1E8FA6"/>
          </a:solidFill>
          <a:ln>
            <a:solidFill>
              <a:srgbClr val="1E8FA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ounded Rectangle 10"/>
          <p:cNvSpPr/>
          <p:nvPr/>
        </p:nvSpPr>
        <p:spPr>
          <a:xfrm>
            <a:off x="3529838" y="1245028"/>
            <a:ext cx="2240280" cy="1700303"/>
          </a:xfrm>
          <a:prstGeom prst="roundRect">
            <a:avLst>
              <a:gd name="adj" fmla="val 9249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3758438" y="1372028"/>
            <a:ext cx="1884680" cy="304800"/>
          </a:xfrm>
          <a:prstGeom prst="rect">
            <a:avLst/>
          </a:prstGeom>
          <a:noFill/>
        </p:spPr>
        <p:txBody>
          <a:bodyPr wrap="square" lIns="76200" tIns="76200" rIns="76200" bIns="76200" anchor="t">
            <a:spAutoFit/>
          </a:bodyPr>
          <a:lstStyle/>
          <a:p>
            <a:pPr algn="l"/>
            <a:r>
              <a:rPr sz="1600" b="1">
                <a:solidFill>
                  <a:srgbClr val="0D2A45"/>
                </a:solidFill>
                <a:latin typeface="Aptos Display"/>
              </a:rPr>
              <a:t>Classificazione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758438" y="1753028"/>
            <a:ext cx="1884680" cy="913070"/>
          </a:xfrm>
          <a:prstGeom prst="rect">
            <a:avLst/>
          </a:prstGeom>
          <a:noFill/>
        </p:spPr>
        <p:txBody>
          <a:bodyPr wrap="square" lIns="25400" tIns="25400" rIns="25400" bIns="25400">
            <a:spAutoFit/>
          </a:bodyPr>
          <a:lstStyle/>
          <a:p>
            <a:r>
              <a:rPr lang="it-IT" sz="1400" noProof="0" dirty="0">
                <a:solidFill>
                  <a:srgbClr val="0D2A45"/>
                </a:solidFill>
                <a:latin typeface="Aptos"/>
              </a:rPr>
              <a:t>Ogni osservazione viene associata a tipologia, area, turno, orario e durata</a:t>
            </a:r>
          </a:p>
        </p:txBody>
      </p:sp>
      <p:sp>
        <p:nvSpPr>
          <p:cNvPr id="15" name="Chevron 14"/>
          <p:cNvSpPr/>
          <p:nvPr/>
        </p:nvSpPr>
        <p:spPr>
          <a:xfrm>
            <a:off x="6025515" y="1753028"/>
            <a:ext cx="320040" cy="594360"/>
          </a:xfrm>
          <a:prstGeom prst="chevron">
            <a:avLst/>
          </a:prstGeom>
          <a:solidFill>
            <a:srgbClr val="1E8FA6"/>
          </a:solidFill>
          <a:ln>
            <a:solidFill>
              <a:srgbClr val="1E8FA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Rounded Rectangle 15"/>
          <p:cNvSpPr/>
          <p:nvPr/>
        </p:nvSpPr>
        <p:spPr>
          <a:xfrm>
            <a:off x="6526530" y="1245028"/>
            <a:ext cx="2240280" cy="1700303"/>
          </a:xfrm>
          <a:prstGeom prst="roundRect">
            <a:avLst>
              <a:gd name="adj" fmla="val 677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6755130" y="1372028"/>
            <a:ext cx="1884680" cy="304800"/>
          </a:xfrm>
          <a:prstGeom prst="rect">
            <a:avLst/>
          </a:prstGeom>
          <a:noFill/>
        </p:spPr>
        <p:txBody>
          <a:bodyPr wrap="square" lIns="76200" tIns="76200" rIns="76200" bIns="76200" anchor="t">
            <a:spAutoFit/>
          </a:bodyPr>
          <a:lstStyle/>
          <a:p>
            <a:pPr algn="l"/>
            <a:r>
              <a:rPr sz="1600" b="1">
                <a:solidFill>
                  <a:srgbClr val="0D2A45"/>
                </a:solidFill>
                <a:latin typeface="Aptos Display"/>
              </a:rPr>
              <a:t>Aggregazione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755130" y="1753028"/>
            <a:ext cx="1884680" cy="913070"/>
          </a:xfrm>
          <a:prstGeom prst="rect">
            <a:avLst/>
          </a:prstGeom>
          <a:noFill/>
        </p:spPr>
        <p:txBody>
          <a:bodyPr wrap="square" lIns="25400" tIns="25400" rIns="25400" bIns="25400">
            <a:spAutoFit/>
          </a:bodyPr>
          <a:lstStyle/>
          <a:p>
            <a:r>
              <a:rPr lang="it-IT" sz="1400" noProof="0" dirty="0">
                <a:solidFill>
                  <a:srgbClr val="0D2A45"/>
                </a:solidFill>
                <a:latin typeface="Aptos"/>
              </a:rPr>
              <a:t>I rilievi diventano trend, </a:t>
            </a:r>
            <a:r>
              <a:rPr lang="it-IT" sz="1400" noProof="0" dirty="0" err="1">
                <a:solidFill>
                  <a:srgbClr val="0D2A45"/>
                </a:solidFill>
                <a:latin typeface="Aptos"/>
              </a:rPr>
              <a:t>heatmap</a:t>
            </a:r>
            <a:r>
              <a:rPr lang="it-IT" sz="1400" noProof="0" dirty="0">
                <a:solidFill>
                  <a:srgbClr val="0D2A45"/>
                </a:solidFill>
                <a:latin typeface="Aptos"/>
              </a:rPr>
              <a:t>, frequenze e ricorrenze comparabili nel tempo</a:t>
            </a:r>
          </a:p>
        </p:txBody>
      </p:sp>
      <p:sp>
        <p:nvSpPr>
          <p:cNvPr id="20" name="Chevron 19"/>
          <p:cNvSpPr/>
          <p:nvPr/>
        </p:nvSpPr>
        <p:spPr>
          <a:xfrm>
            <a:off x="9001760" y="1753028"/>
            <a:ext cx="320040" cy="594360"/>
          </a:xfrm>
          <a:prstGeom prst="chevron">
            <a:avLst/>
          </a:prstGeom>
          <a:solidFill>
            <a:srgbClr val="1E8FA6"/>
          </a:solidFill>
          <a:ln>
            <a:solidFill>
              <a:srgbClr val="1E8FA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Rounded Rectangle 20"/>
          <p:cNvSpPr/>
          <p:nvPr/>
        </p:nvSpPr>
        <p:spPr>
          <a:xfrm>
            <a:off x="9448800" y="1245028"/>
            <a:ext cx="2240280" cy="1700303"/>
          </a:xfrm>
          <a:prstGeom prst="roundRect">
            <a:avLst>
              <a:gd name="adj" fmla="val 9249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9677400" y="1372028"/>
            <a:ext cx="1884680" cy="304800"/>
          </a:xfrm>
          <a:prstGeom prst="rect">
            <a:avLst/>
          </a:prstGeom>
          <a:noFill/>
        </p:spPr>
        <p:txBody>
          <a:bodyPr wrap="square" lIns="76200" tIns="76200" rIns="76200" bIns="76200" anchor="t">
            <a:spAutoFit/>
          </a:bodyPr>
          <a:lstStyle/>
          <a:p>
            <a:pPr algn="l"/>
            <a:r>
              <a:rPr sz="1600" b="1">
                <a:solidFill>
                  <a:srgbClr val="0D2A45"/>
                </a:solidFill>
                <a:latin typeface="Aptos Display"/>
              </a:rPr>
              <a:t>Decisione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677400" y="1753028"/>
            <a:ext cx="1884680" cy="1128514"/>
          </a:xfrm>
          <a:prstGeom prst="rect">
            <a:avLst/>
          </a:prstGeom>
          <a:noFill/>
        </p:spPr>
        <p:txBody>
          <a:bodyPr wrap="square" lIns="25400" tIns="25400" rIns="25400" bIns="25400">
            <a:spAutoFit/>
          </a:bodyPr>
          <a:lstStyle/>
          <a:p>
            <a:r>
              <a:rPr lang="it-IT" sz="1400" noProof="0" dirty="0">
                <a:solidFill>
                  <a:srgbClr val="0D2A45"/>
                </a:solidFill>
                <a:latin typeface="Aptos"/>
              </a:rPr>
              <a:t>HSE e </a:t>
            </a:r>
            <a:r>
              <a:rPr lang="it-IT" sz="1400" noProof="0" dirty="0" err="1">
                <a:solidFill>
                  <a:srgbClr val="0D2A45"/>
                </a:solidFill>
                <a:latin typeface="Aptos"/>
              </a:rPr>
              <a:t>operations</a:t>
            </a:r>
            <a:r>
              <a:rPr lang="it-IT" sz="1400" noProof="0" dirty="0">
                <a:solidFill>
                  <a:srgbClr val="0D2A45"/>
                </a:solidFill>
                <a:latin typeface="Aptos"/>
              </a:rPr>
              <a:t> possono prioritizzare le azioni dove il rischio è più stabile, diffuso o crescente</a:t>
            </a:r>
          </a:p>
        </p:txBody>
      </p:sp>
      <p:sp>
        <p:nvSpPr>
          <p:cNvPr id="26" name="TextBox 4">
            <a:extLst>
              <a:ext uri="{FF2B5EF4-FFF2-40B4-BE49-F238E27FC236}">
                <a16:creationId xmlns:a16="http://schemas.microsoft.com/office/drawing/2014/main" id="{B6534D99-1E85-4C1F-1EBE-8279509C5F02}"/>
              </a:ext>
            </a:extLst>
          </p:cNvPr>
          <p:cNvSpPr txBox="1"/>
          <p:nvPr/>
        </p:nvSpPr>
        <p:spPr>
          <a:xfrm>
            <a:off x="11458875" y="6533147"/>
            <a:ext cx="411480" cy="13849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r"/>
            <a:fld id="{3B62B453-3ECD-40EE-8D9F-F8713155E0D8}" type="slidenum">
              <a:rPr lang="it-IT" sz="900" b="0" smtClean="0">
                <a:solidFill>
                  <a:srgbClr val="5C6B7A"/>
                </a:solidFill>
                <a:latin typeface="Aptos"/>
              </a:rPr>
              <a:t>7</a:t>
            </a:fld>
            <a:endParaRPr sz="900" b="0" dirty="0">
              <a:solidFill>
                <a:srgbClr val="5C6B7A"/>
              </a:solidFill>
              <a:latin typeface="Aptos"/>
            </a:endParaRPr>
          </a:p>
        </p:txBody>
      </p:sp>
      <p:sp>
        <p:nvSpPr>
          <p:cNvPr id="27" name="Rounded Rectangle 21">
            <a:extLst>
              <a:ext uri="{FF2B5EF4-FFF2-40B4-BE49-F238E27FC236}">
                <a16:creationId xmlns:a16="http://schemas.microsoft.com/office/drawing/2014/main" id="{4D9518C6-F870-10C1-358D-015D5D9752EF}"/>
              </a:ext>
            </a:extLst>
          </p:cNvPr>
          <p:cNvSpPr/>
          <p:nvPr/>
        </p:nvSpPr>
        <p:spPr>
          <a:xfrm>
            <a:off x="1896377" y="3097316"/>
            <a:ext cx="8258276" cy="617092"/>
          </a:xfrm>
          <a:prstGeom prst="roundRect">
            <a:avLst/>
          </a:prstGeom>
          <a:solidFill>
            <a:srgbClr val="EAF2FB"/>
          </a:solidFill>
          <a:ln>
            <a:solidFill>
              <a:srgbClr val="EAF2F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400"/>
          </a:p>
        </p:txBody>
      </p:sp>
      <p:sp>
        <p:nvSpPr>
          <p:cNvPr id="25" name="TextBox 24"/>
          <p:cNvSpPr txBox="1"/>
          <p:nvPr/>
        </p:nvSpPr>
        <p:spPr>
          <a:xfrm>
            <a:off x="1632786" y="3076195"/>
            <a:ext cx="8686800" cy="646331"/>
          </a:xfrm>
          <a:prstGeom prst="rect">
            <a:avLst/>
          </a:prstGeom>
          <a:noFill/>
        </p:spPr>
        <p:txBody>
          <a:bodyPr wrap="square" lIns="76200" tIns="76200" rIns="76200" bIns="76200" anchor="t">
            <a:spAutoFit/>
          </a:bodyPr>
          <a:lstStyle>
            <a:lvl1pPr algn="ctr">
              <a:defRPr sz="1600" b="1">
                <a:solidFill>
                  <a:srgbClr val="0D2A45"/>
                </a:solidFill>
                <a:latin typeface="Aptos Display"/>
              </a:defRPr>
            </a:lvl1pPr>
          </a:lstStyle>
          <a:p>
            <a:r>
              <a:rPr lang="it-IT" noProof="0" dirty="0"/>
              <a:t>La </a:t>
            </a:r>
            <a:r>
              <a:rPr lang="it-IT" noProof="0" dirty="0" err="1"/>
              <a:t>safety</a:t>
            </a:r>
            <a:r>
              <a:rPr lang="it-IT" noProof="0" dirty="0"/>
              <a:t> non è più solo investigazione di eventi passati ed evitare che si ripetano, ma </a:t>
            </a:r>
          </a:p>
          <a:p>
            <a:r>
              <a:rPr lang="it-IT" noProof="0" dirty="0"/>
              <a:t>diventa capacità di leggere continuamente il presente e prevenire eventi futuri</a:t>
            </a:r>
          </a:p>
        </p:txBody>
      </p:sp>
      <p:pic>
        <p:nvPicPr>
          <p:cNvPr id="28" name="Google Shape;913;p85">
            <a:extLst>
              <a:ext uri="{FF2B5EF4-FFF2-40B4-BE49-F238E27FC236}">
                <a16:creationId xmlns:a16="http://schemas.microsoft.com/office/drawing/2014/main" id="{2C832D6E-1091-1D74-B125-0BC1BAF5E155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t="39" b="39"/>
          <a:stretch/>
        </p:blipFill>
        <p:spPr>
          <a:xfrm>
            <a:off x="965813" y="3783760"/>
            <a:ext cx="4385607" cy="2731622"/>
          </a:xfrm>
          <a:prstGeom prst="roundRect">
            <a:avLst>
              <a:gd name="adj" fmla="val 2570"/>
            </a:avLst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pic>
      <p:grpSp>
        <p:nvGrpSpPr>
          <p:cNvPr id="29" name="Google Shape;917;p85">
            <a:extLst>
              <a:ext uri="{FF2B5EF4-FFF2-40B4-BE49-F238E27FC236}">
                <a16:creationId xmlns:a16="http://schemas.microsoft.com/office/drawing/2014/main" id="{0FFF9EC5-EF42-2BB6-DBB5-5273266F007D}"/>
              </a:ext>
            </a:extLst>
          </p:cNvPr>
          <p:cNvGrpSpPr/>
          <p:nvPr/>
        </p:nvGrpSpPr>
        <p:grpSpPr>
          <a:xfrm>
            <a:off x="6420052" y="3783760"/>
            <a:ext cx="4806136" cy="2731621"/>
            <a:chOff x="3763143" y="870987"/>
            <a:chExt cx="5070426" cy="3599870"/>
          </a:xfrm>
        </p:grpSpPr>
        <p:grpSp>
          <p:nvGrpSpPr>
            <p:cNvPr id="30" name="Google Shape;918;p85">
              <a:extLst>
                <a:ext uri="{FF2B5EF4-FFF2-40B4-BE49-F238E27FC236}">
                  <a16:creationId xmlns:a16="http://schemas.microsoft.com/office/drawing/2014/main" id="{469673BD-5F35-0B28-CCA4-AA77B33DEE8E}"/>
                </a:ext>
              </a:extLst>
            </p:cNvPr>
            <p:cNvGrpSpPr/>
            <p:nvPr/>
          </p:nvGrpSpPr>
          <p:grpSpPr>
            <a:xfrm>
              <a:off x="3763143" y="870987"/>
              <a:ext cx="5070426" cy="3599870"/>
              <a:chOff x="4731397" y="1457763"/>
              <a:chExt cx="4244100" cy="3013200"/>
            </a:xfrm>
          </p:grpSpPr>
          <p:pic>
            <p:nvPicPr>
              <p:cNvPr id="32" name="Google Shape;919;p85">
                <a:extLst>
                  <a:ext uri="{FF2B5EF4-FFF2-40B4-BE49-F238E27FC236}">
                    <a16:creationId xmlns:a16="http://schemas.microsoft.com/office/drawing/2014/main" id="{0EEE4295-95A2-71D2-96F3-9240659BDD18}"/>
                  </a:ext>
                </a:extLst>
              </p:cNvPr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4731397" y="1457763"/>
                <a:ext cx="4244100" cy="3013200"/>
              </a:xfrm>
              <a:prstGeom prst="roundRect">
                <a:avLst>
                  <a:gd name="adj" fmla="val 3208"/>
                </a:avLst>
              </a:prstGeom>
              <a:noFill/>
              <a:ln w="9525" cap="flat" cmpd="sng">
                <a:solidFill>
                  <a:srgbClr val="67677D"/>
                </a:solidFill>
                <a:prstDash val="solid"/>
                <a:round/>
                <a:headEnd type="none" w="sm" len="sm"/>
                <a:tailEnd type="none" w="sm" len="sm"/>
              </a:ln>
            </p:spPr>
          </p:pic>
          <p:pic>
            <p:nvPicPr>
              <p:cNvPr id="33" name="Google Shape;920;p85">
                <a:extLst>
                  <a:ext uri="{FF2B5EF4-FFF2-40B4-BE49-F238E27FC236}">
                    <a16:creationId xmlns:a16="http://schemas.microsoft.com/office/drawing/2014/main" id="{73A52544-B4D2-FBED-E27B-B18C096952CC}"/>
                  </a:ext>
                </a:extLst>
              </p:cNvPr>
              <p:cNvPicPr preferRelativeResize="0"/>
              <p:nvPr/>
            </p:nvPicPr>
            <p:blipFill rotWithShape="1">
              <a:blip r:embed="rId4">
                <a:alphaModFix/>
              </a:blip>
              <a:srcRect l="-10"/>
              <a:stretch/>
            </p:blipFill>
            <p:spPr>
              <a:xfrm>
                <a:off x="6609725" y="1917825"/>
                <a:ext cx="1410600" cy="2093076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7150" algn="bl" rotWithShape="0">
                  <a:srgbClr val="FF3D00">
                    <a:alpha val="50000"/>
                  </a:srgbClr>
                </a:outerShdw>
              </a:effectLst>
            </p:spPr>
          </p:pic>
        </p:grpSp>
        <p:pic>
          <p:nvPicPr>
            <p:cNvPr id="31" name="Google Shape;921;p85" title="Screenshot 2025-03-14 at 18.12.55.png">
              <a:extLst>
                <a:ext uri="{FF2B5EF4-FFF2-40B4-BE49-F238E27FC236}">
                  <a16:creationId xmlns:a16="http://schemas.microsoft.com/office/drawing/2014/main" id="{42BE3DDF-DF8F-8EDF-2764-2EFE9151A8EF}"/>
                </a:ext>
              </a:extLst>
            </p:cNvPr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4126982" y="1391825"/>
              <a:ext cx="4697351" cy="3078987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" name="Rectangle 6">
            <a:extLst>
              <a:ext uri="{FF2B5EF4-FFF2-40B4-BE49-F238E27FC236}">
                <a16:creationId xmlns:a16="http://schemas.microsoft.com/office/drawing/2014/main" id="{17C699DD-5C7C-1BA5-2CC0-AB12112721D2}"/>
              </a:ext>
            </a:extLst>
          </p:cNvPr>
          <p:cNvSpPr/>
          <p:nvPr/>
        </p:nvSpPr>
        <p:spPr>
          <a:xfrm>
            <a:off x="537845" y="1287067"/>
            <a:ext cx="66675" cy="15944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Rectangle 6">
            <a:extLst>
              <a:ext uri="{FF2B5EF4-FFF2-40B4-BE49-F238E27FC236}">
                <a16:creationId xmlns:a16="http://schemas.microsoft.com/office/drawing/2014/main" id="{1CDB40AA-3A31-B29F-2BBB-31C29F22D9B5}"/>
              </a:ext>
            </a:extLst>
          </p:cNvPr>
          <p:cNvSpPr/>
          <p:nvPr/>
        </p:nvSpPr>
        <p:spPr>
          <a:xfrm>
            <a:off x="3580638" y="1287068"/>
            <a:ext cx="66675" cy="15944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6" name="Rectangle 6">
            <a:extLst>
              <a:ext uri="{FF2B5EF4-FFF2-40B4-BE49-F238E27FC236}">
                <a16:creationId xmlns:a16="http://schemas.microsoft.com/office/drawing/2014/main" id="{0971CBCB-EC71-0B1D-737D-711FCF5BFCA3}"/>
              </a:ext>
            </a:extLst>
          </p:cNvPr>
          <p:cNvSpPr/>
          <p:nvPr/>
        </p:nvSpPr>
        <p:spPr>
          <a:xfrm>
            <a:off x="6561455" y="1287068"/>
            <a:ext cx="66675" cy="15944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Rectangle 6">
            <a:extLst>
              <a:ext uri="{FF2B5EF4-FFF2-40B4-BE49-F238E27FC236}">
                <a16:creationId xmlns:a16="http://schemas.microsoft.com/office/drawing/2014/main" id="{EE5E3B4D-139E-38BA-77FF-A8C46E674E88}"/>
              </a:ext>
            </a:extLst>
          </p:cNvPr>
          <p:cNvSpPr/>
          <p:nvPr/>
        </p:nvSpPr>
        <p:spPr>
          <a:xfrm>
            <a:off x="9485122" y="1287068"/>
            <a:ext cx="66675" cy="15944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7E37F6-AAEB-9813-A3FB-B68B65113F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367127B-099A-6AEC-BBA1-7723B67E38B4}"/>
              </a:ext>
            </a:extLst>
          </p:cNvPr>
          <p:cNvSpPr txBox="1"/>
          <p:nvPr/>
        </p:nvSpPr>
        <p:spPr>
          <a:xfrm>
            <a:off x="384048" y="329184"/>
            <a:ext cx="7955279" cy="3847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it-IT" sz="2500" b="1" dirty="0">
                <a:solidFill>
                  <a:srgbClr val="0D2A45"/>
                </a:solidFill>
                <a:latin typeface="Aptos Display"/>
              </a:rPr>
              <a:t>«Valutazione dei rischi» in real time</a:t>
            </a:r>
            <a:endParaRPr sz="2500" b="1" dirty="0">
              <a:solidFill>
                <a:srgbClr val="0D2A45"/>
              </a:solidFill>
              <a:latin typeface="Aptos Display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246C362-7E8C-5039-F66D-4CF572D0B277}"/>
              </a:ext>
            </a:extLst>
          </p:cNvPr>
          <p:cNvSpPr txBox="1"/>
          <p:nvPr/>
        </p:nvSpPr>
        <p:spPr>
          <a:xfrm>
            <a:off x="402336" y="713232"/>
            <a:ext cx="9326880" cy="16158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it-IT" sz="1050" b="0" dirty="0">
                <a:solidFill>
                  <a:srgbClr val="5C6B7A"/>
                </a:solidFill>
                <a:latin typeface="Aptos"/>
              </a:rPr>
              <a:t>Ogni area, ogni comportamento ha uno score oggettivo e preciso, basato sul 100% dei dati e delle «osservazioni»</a:t>
            </a:r>
            <a:endParaRPr sz="1050" b="0" dirty="0">
              <a:solidFill>
                <a:srgbClr val="5C6B7A"/>
              </a:solidFill>
              <a:latin typeface="Apto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F2A54B7-AD82-0E6A-B1A8-BC4A082D9461}"/>
              </a:ext>
            </a:extLst>
          </p:cNvPr>
          <p:cNvSpPr/>
          <p:nvPr/>
        </p:nvSpPr>
        <p:spPr>
          <a:xfrm>
            <a:off x="402336" y="1024128"/>
            <a:ext cx="8686800" cy="25400"/>
          </a:xfrm>
          <a:prstGeom prst="rect">
            <a:avLst/>
          </a:prstGeom>
          <a:solidFill>
            <a:srgbClr val="D9E3EC"/>
          </a:solidFill>
          <a:ln>
            <a:solidFill>
              <a:srgbClr val="D9E3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4">
            <a:extLst>
              <a:ext uri="{FF2B5EF4-FFF2-40B4-BE49-F238E27FC236}">
                <a16:creationId xmlns:a16="http://schemas.microsoft.com/office/drawing/2014/main" id="{85C8C751-6D79-5E6E-1D39-336DDB85084F}"/>
              </a:ext>
            </a:extLst>
          </p:cNvPr>
          <p:cNvSpPr txBox="1"/>
          <p:nvPr/>
        </p:nvSpPr>
        <p:spPr>
          <a:xfrm>
            <a:off x="11458875" y="6533147"/>
            <a:ext cx="411480" cy="13849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r"/>
            <a:fld id="{3B62B453-3ECD-40EE-8D9F-F8713155E0D8}" type="slidenum">
              <a:rPr lang="it-IT" sz="900" b="0" smtClean="0">
                <a:solidFill>
                  <a:srgbClr val="5C6B7A"/>
                </a:solidFill>
                <a:latin typeface="Aptos"/>
              </a:rPr>
              <a:t>8</a:t>
            </a:fld>
            <a:endParaRPr sz="900" b="0" dirty="0">
              <a:solidFill>
                <a:srgbClr val="5C6B7A"/>
              </a:solidFill>
              <a:latin typeface="Aptos"/>
            </a:endParaRPr>
          </a:p>
        </p:txBody>
      </p:sp>
      <p:pic>
        <p:nvPicPr>
          <p:cNvPr id="5" name="Immagine 4" descr="Immagine che contiene testo, schermata, software, computer&#10;&#10;Il contenuto generato dall'IA potrebbe non essere corretto.">
            <a:extLst>
              <a:ext uri="{FF2B5EF4-FFF2-40B4-BE49-F238E27FC236}">
                <a16:creationId xmlns:a16="http://schemas.microsoft.com/office/drawing/2014/main" id="{B3C8B156-08A2-4525-C9E4-CC4B3A71ABB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107" t="14468" r="1673" b="2380"/>
          <a:stretch>
            <a:fillRect/>
          </a:stretch>
        </p:blipFill>
        <p:spPr>
          <a:xfrm>
            <a:off x="826168" y="1484964"/>
            <a:ext cx="10539663" cy="443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5535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4048" y="329184"/>
            <a:ext cx="7955279" cy="5029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2500" b="1">
                <a:solidFill>
                  <a:srgbClr val="0D2A45"/>
                </a:solidFill>
                <a:latin typeface="Aptos Display"/>
              </a:rPr>
              <a:t>Conclusioni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02336" y="713232"/>
            <a:ext cx="9326880" cy="16158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sz="1050" dirty="0">
                <a:solidFill>
                  <a:srgbClr val="5C6B7A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Il </a:t>
            </a:r>
            <a:r>
              <a:rPr lang="en-US" sz="1050" dirty="0" err="1">
                <a:solidFill>
                  <a:srgbClr val="5C6B7A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vero</a:t>
            </a:r>
            <a:r>
              <a:rPr lang="en-US" sz="1050" dirty="0">
                <a:solidFill>
                  <a:srgbClr val="5C6B7A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</a:t>
            </a:r>
            <a:r>
              <a:rPr lang="en-US" sz="1050" dirty="0" err="1">
                <a:solidFill>
                  <a:srgbClr val="5C6B7A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salto</a:t>
            </a:r>
            <a:r>
              <a:rPr lang="en-US" sz="1050" dirty="0">
                <a:solidFill>
                  <a:srgbClr val="5C6B7A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non è </a:t>
            </a:r>
            <a:r>
              <a:rPr lang="en-US" sz="1050" dirty="0" err="1">
                <a:solidFill>
                  <a:srgbClr val="5C6B7A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soltanto</a:t>
            </a:r>
            <a:r>
              <a:rPr lang="en-US" sz="1050" dirty="0">
                <a:solidFill>
                  <a:srgbClr val="5C6B7A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</a:t>
            </a:r>
            <a:r>
              <a:rPr lang="en-US" sz="1050" dirty="0" err="1">
                <a:solidFill>
                  <a:srgbClr val="5C6B7A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procedurale</a:t>
            </a:r>
            <a:r>
              <a:rPr lang="en-US" sz="1050" dirty="0">
                <a:solidFill>
                  <a:srgbClr val="5C6B7A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: è </a:t>
            </a:r>
            <a:r>
              <a:rPr lang="en-US" sz="1050" dirty="0" err="1">
                <a:solidFill>
                  <a:srgbClr val="5C6B7A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manageriale</a:t>
            </a:r>
            <a:r>
              <a:rPr lang="en-US" sz="1050" dirty="0">
                <a:solidFill>
                  <a:srgbClr val="5C6B7A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, “</a:t>
            </a:r>
            <a:r>
              <a:rPr lang="en-US" sz="1050" dirty="0" err="1">
                <a:solidFill>
                  <a:srgbClr val="5C6B7A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culturale</a:t>
            </a:r>
            <a:r>
              <a:rPr lang="en-US" sz="1050" dirty="0">
                <a:solidFill>
                  <a:srgbClr val="5C6B7A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”</a:t>
            </a:r>
            <a:endParaRPr lang="en-US" sz="1050" dirty="0"/>
          </a:p>
        </p:txBody>
      </p:sp>
      <p:sp>
        <p:nvSpPr>
          <p:cNvPr id="4" name="Rectangle 3"/>
          <p:cNvSpPr/>
          <p:nvPr/>
        </p:nvSpPr>
        <p:spPr>
          <a:xfrm>
            <a:off x="402336" y="1024128"/>
            <a:ext cx="8686800" cy="25400"/>
          </a:xfrm>
          <a:prstGeom prst="rect">
            <a:avLst/>
          </a:prstGeom>
          <a:solidFill>
            <a:srgbClr val="D9E3EC"/>
          </a:solidFill>
          <a:ln>
            <a:solidFill>
              <a:srgbClr val="D9E3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ounded Rectangle 5"/>
          <p:cNvSpPr/>
          <p:nvPr/>
        </p:nvSpPr>
        <p:spPr>
          <a:xfrm>
            <a:off x="685800" y="1508760"/>
            <a:ext cx="10591800" cy="2468880"/>
          </a:xfrm>
          <a:prstGeom prst="roundRect">
            <a:avLst>
              <a:gd name="adj" fmla="val 6141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Rectangle 6"/>
          <p:cNvSpPr/>
          <p:nvPr/>
        </p:nvSpPr>
        <p:spPr>
          <a:xfrm>
            <a:off x="711200" y="1534160"/>
            <a:ext cx="76200" cy="2418080"/>
          </a:xfrm>
          <a:prstGeom prst="rect">
            <a:avLst/>
          </a:prstGeom>
          <a:solidFill>
            <a:srgbClr val="1E8FA6"/>
          </a:solidFill>
          <a:ln>
            <a:solidFill>
              <a:srgbClr val="1E8FA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914400" y="1635760"/>
            <a:ext cx="8651240" cy="304800"/>
          </a:xfrm>
          <a:prstGeom prst="rect">
            <a:avLst/>
          </a:prstGeom>
          <a:noFill/>
        </p:spPr>
        <p:txBody>
          <a:bodyPr wrap="square" lIns="76200" tIns="76200" rIns="76200" bIns="76200" anchor="t">
            <a:spAutoFit/>
          </a:bodyPr>
          <a:lstStyle/>
          <a:p>
            <a:pPr algn="l"/>
            <a:r>
              <a:rPr sz="1600" b="1" dirty="0">
                <a:solidFill>
                  <a:srgbClr val="0D2A45"/>
                </a:solidFill>
                <a:latin typeface="Aptos Display"/>
              </a:rPr>
              <a:t>Takeaways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14399" y="2167443"/>
            <a:ext cx="10077651" cy="1343958"/>
          </a:xfrm>
          <a:prstGeom prst="rect">
            <a:avLst/>
          </a:prstGeom>
          <a:noFill/>
        </p:spPr>
        <p:txBody>
          <a:bodyPr wrap="square" lIns="25400" tIns="25400" rIns="25400" bIns="25400">
            <a:spAutoFit/>
          </a:bodyPr>
          <a:lstStyle/>
          <a:p>
            <a:pPr marL="177800" indent="-177800">
              <a:spcAft>
                <a:spcPts val="1200"/>
              </a:spcAft>
              <a:buSzPct val="100000"/>
              <a:buChar char="•"/>
            </a:pPr>
            <a:r>
              <a:rPr lang="en-US" sz="1600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I near miss </a:t>
            </a:r>
            <a:r>
              <a:rPr lang="en-US" sz="1600" dirty="0" err="1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sono</a:t>
            </a:r>
            <a:r>
              <a:rPr lang="en-US" sz="1600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leading indicators: </a:t>
            </a:r>
            <a:r>
              <a:rPr lang="en-US" sz="1600" b="1" dirty="0" err="1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anticipano</a:t>
            </a:r>
            <a:r>
              <a:rPr lang="en-US" sz="1600" b="1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</a:t>
            </a:r>
            <a:r>
              <a:rPr lang="en-US" sz="1600" b="1" dirty="0" err="1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esposizioni</a:t>
            </a:r>
            <a:r>
              <a:rPr lang="en-US" sz="1600" b="1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e </a:t>
            </a:r>
            <a:r>
              <a:rPr lang="en-US" sz="1600" b="1" dirty="0" err="1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vulnerabilità</a:t>
            </a:r>
            <a:r>
              <a:rPr lang="en-US" sz="1600" b="1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del </a:t>
            </a:r>
            <a:r>
              <a:rPr lang="en-US" sz="1600" b="1" dirty="0" err="1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sistema</a:t>
            </a:r>
            <a:r>
              <a:rPr lang="en-US" sz="1600" b="1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.</a:t>
            </a:r>
            <a:endParaRPr lang="en-US" sz="1600" dirty="0"/>
          </a:p>
          <a:p>
            <a:pPr marL="177800" indent="-177800">
              <a:spcAft>
                <a:spcPts val="1200"/>
              </a:spcAft>
              <a:buSzPct val="100000"/>
              <a:buChar char="•"/>
            </a:pPr>
            <a:r>
              <a:rPr lang="en-US" sz="1600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La </a:t>
            </a:r>
            <a:r>
              <a:rPr lang="en-US" sz="1600" dirty="0" err="1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qualità</a:t>
            </a:r>
            <a:r>
              <a:rPr lang="en-US" sz="1600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del </a:t>
            </a:r>
            <a:r>
              <a:rPr lang="en-US" sz="1600" dirty="0" err="1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sistema</a:t>
            </a:r>
            <a:r>
              <a:rPr lang="en-US" sz="1600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</a:t>
            </a:r>
            <a:r>
              <a:rPr lang="en-US" sz="1600" dirty="0" err="1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dipende</a:t>
            </a:r>
            <a:r>
              <a:rPr lang="en-US" sz="1600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da </a:t>
            </a:r>
            <a:r>
              <a:rPr lang="en-US" sz="1600" dirty="0" err="1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definizioni</a:t>
            </a:r>
            <a:r>
              <a:rPr lang="en-US" sz="1600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</a:t>
            </a:r>
            <a:r>
              <a:rPr lang="en-US" sz="1600" dirty="0" err="1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chiare</a:t>
            </a:r>
            <a:r>
              <a:rPr lang="en-US" sz="1600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, ownership, </a:t>
            </a:r>
            <a:r>
              <a:rPr lang="en-US" sz="1600" b="1" dirty="0" err="1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rapidità</a:t>
            </a:r>
            <a:r>
              <a:rPr lang="en-US" sz="1600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di </a:t>
            </a:r>
            <a:r>
              <a:rPr lang="en-US" sz="1600" dirty="0" err="1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analisi</a:t>
            </a:r>
            <a:r>
              <a:rPr lang="en-US" sz="1600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e </a:t>
            </a:r>
            <a:r>
              <a:rPr lang="en-US" sz="1600" dirty="0" err="1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chiusura</a:t>
            </a:r>
            <a:r>
              <a:rPr lang="en-US" sz="1600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delle </a:t>
            </a:r>
            <a:r>
              <a:rPr lang="en-US" sz="1600" dirty="0" err="1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azioni</a:t>
            </a:r>
            <a:r>
              <a:rPr lang="en-US" sz="1600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.</a:t>
            </a:r>
            <a:endParaRPr lang="en-US" sz="1600" dirty="0"/>
          </a:p>
          <a:p>
            <a:pPr marL="177800" indent="-177800">
              <a:spcAft>
                <a:spcPts val="1200"/>
              </a:spcAft>
              <a:buSzPct val="100000"/>
              <a:buChar char="•"/>
            </a:pPr>
            <a:r>
              <a:rPr lang="en-US" sz="1600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Quando </a:t>
            </a:r>
            <a:r>
              <a:rPr lang="en-US" sz="1600" dirty="0" err="1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i</a:t>
            </a:r>
            <a:r>
              <a:rPr lang="en-US" sz="1600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</a:t>
            </a:r>
            <a:r>
              <a:rPr lang="en-US" sz="1600" dirty="0" err="1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segnali</a:t>
            </a:r>
            <a:r>
              <a:rPr lang="en-US" sz="1600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</a:t>
            </a:r>
            <a:r>
              <a:rPr lang="en-US" sz="1600" dirty="0" err="1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deboli</a:t>
            </a:r>
            <a:r>
              <a:rPr lang="en-US" sz="1600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</a:t>
            </a:r>
            <a:r>
              <a:rPr lang="en-US" sz="1600" dirty="0" err="1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diventano</a:t>
            </a:r>
            <a:r>
              <a:rPr lang="en-US" sz="1600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</a:t>
            </a:r>
            <a:r>
              <a:rPr lang="en-US" sz="1600" dirty="0" err="1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dati</a:t>
            </a:r>
            <a:r>
              <a:rPr lang="en-US" sz="1600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</a:t>
            </a:r>
            <a:r>
              <a:rPr lang="en-US" sz="1600" dirty="0" err="1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strutturati</a:t>
            </a:r>
            <a:r>
              <a:rPr lang="en-US" sz="1600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, la </a:t>
            </a:r>
            <a:r>
              <a:rPr lang="en-US" sz="1600" dirty="0" err="1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prevenzione</a:t>
            </a:r>
            <a:r>
              <a:rPr lang="en-US" sz="1600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cambia scala: dal </a:t>
            </a:r>
            <a:r>
              <a:rPr lang="en-US" sz="1600" dirty="0" err="1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singolo</a:t>
            </a:r>
            <a:r>
              <a:rPr lang="en-US" sz="1600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</a:t>
            </a:r>
            <a:r>
              <a:rPr lang="en-US" sz="1600" dirty="0" err="1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episodio</a:t>
            </a:r>
            <a:r>
              <a:rPr lang="en-US" sz="1600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ai </a:t>
            </a:r>
            <a:r>
              <a:rPr lang="en-US" sz="1600" b="1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pattern</a:t>
            </a:r>
            <a:r>
              <a:rPr lang="en-US" sz="1600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e </a:t>
            </a:r>
            <a:r>
              <a:rPr lang="en-US" sz="1600" dirty="0" err="1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dai</a:t>
            </a:r>
            <a:r>
              <a:rPr lang="en-US" sz="1600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pattern a </a:t>
            </a:r>
            <a:r>
              <a:rPr lang="en-US" sz="1600" dirty="0" err="1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decisioni</a:t>
            </a:r>
            <a:r>
              <a:rPr lang="en-US" sz="1600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</a:t>
            </a:r>
            <a:r>
              <a:rPr lang="en-US" sz="1600" dirty="0" err="1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migliori</a:t>
            </a:r>
            <a:r>
              <a:rPr lang="en-US" sz="1600" dirty="0">
                <a:solidFill>
                  <a:srgbClr val="0D2A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.</a:t>
            </a:r>
            <a:endParaRPr lang="en-US" sz="1600" dirty="0"/>
          </a:p>
        </p:txBody>
      </p:sp>
      <p:sp>
        <p:nvSpPr>
          <p:cNvPr id="11" name="TextBox 10"/>
          <p:cNvSpPr txBox="1"/>
          <p:nvPr/>
        </p:nvSpPr>
        <p:spPr>
          <a:xfrm>
            <a:off x="1783080" y="4553712"/>
            <a:ext cx="6720840" cy="2560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Aptos Display"/>
              </a:rPr>
              <a:t>“Il vero risultato non è avere più dati, ma usare i dati per prendere decisioni migliori prima che l’evento accada.”</a:t>
            </a:r>
          </a:p>
        </p:txBody>
      </p:sp>
      <p:sp>
        <p:nvSpPr>
          <p:cNvPr id="14" name="TextBox 4">
            <a:extLst>
              <a:ext uri="{FF2B5EF4-FFF2-40B4-BE49-F238E27FC236}">
                <a16:creationId xmlns:a16="http://schemas.microsoft.com/office/drawing/2014/main" id="{7F1AB5DB-74BA-21A8-DF35-C377712ECC72}"/>
              </a:ext>
            </a:extLst>
          </p:cNvPr>
          <p:cNvSpPr txBox="1"/>
          <p:nvPr/>
        </p:nvSpPr>
        <p:spPr>
          <a:xfrm>
            <a:off x="11458875" y="6533147"/>
            <a:ext cx="411480" cy="13849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r"/>
            <a:fld id="{3B62B453-3ECD-40EE-8D9F-F8713155E0D8}" type="slidenum">
              <a:rPr lang="it-IT" sz="900" b="0" smtClean="0">
                <a:solidFill>
                  <a:srgbClr val="5C6B7A"/>
                </a:solidFill>
                <a:latin typeface="Aptos"/>
              </a:rPr>
              <a:t>9</a:t>
            </a:fld>
            <a:endParaRPr sz="900" b="0" dirty="0">
              <a:solidFill>
                <a:srgbClr val="5C6B7A"/>
              </a:solidFill>
              <a:latin typeface="Aptos"/>
            </a:endParaRPr>
          </a:p>
        </p:txBody>
      </p:sp>
      <p:sp>
        <p:nvSpPr>
          <p:cNvPr id="16" name="Shape 7">
            <a:extLst>
              <a:ext uri="{FF2B5EF4-FFF2-40B4-BE49-F238E27FC236}">
                <a16:creationId xmlns:a16="http://schemas.microsoft.com/office/drawing/2014/main" id="{AB675BFF-C51E-9FA1-532A-32DA29A74E16}"/>
              </a:ext>
            </a:extLst>
          </p:cNvPr>
          <p:cNvSpPr/>
          <p:nvPr/>
        </p:nvSpPr>
        <p:spPr>
          <a:xfrm>
            <a:off x="2508985" y="4357116"/>
            <a:ext cx="7174030" cy="1083564"/>
          </a:xfrm>
          <a:prstGeom prst="roundRect">
            <a:avLst>
              <a:gd name="adj" fmla="val 10714"/>
            </a:avLst>
          </a:prstGeom>
          <a:solidFill>
            <a:srgbClr val="1E8FA6"/>
          </a:solidFill>
          <a:ln w="12700">
            <a:solidFill>
              <a:srgbClr val="1E8FA6">
                <a:alpha val="0"/>
              </a:srgbClr>
            </a:solidFill>
            <a:prstDash val="solid"/>
          </a:ln>
        </p:spPr>
        <p:txBody>
          <a:bodyPr/>
          <a:lstStyle/>
          <a:p>
            <a:endParaRPr lang="it-IT" sz="3200"/>
          </a:p>
        </p:txBody>
      </p:sp>
      <p:sp>
        <p:nvSpPr>
          <p:cNvPr id="17" name="Text 8">
            <a:extLst>
              <a:ext uri="{FF2B5EF4-FFF2-40B4-BE49-F238E27FC236}">
                <a16:creationId xmlns:a16="http://schemas.microsoft.com/office/drawing/2014/main" id="{40399423-B43C-747E-93E0-8338DF1ED829}"/>
              </a:ext>
            </a:extLst>
          </p:cNvPr>
          <p:cNvSpPr/>
          <p:nvPr/>
        </p:nvSpPr>
        <p:spPr>
          <a:xfrm>
            <a:off x="2672615" y="4573448"/>
            <a:ext cx="6846770" cy="65090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marL="0" indent="0" algn="ctr">
              <a:buNone/>
            </a:pPr>
            <a:r>
              <a:rPr lang="en-US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“Il vero risultato non è avere più dati, ma usare i dati per prendere decisioni migliori prima </a:t>
            </a:r>
            <a:r>
              <a:rPr lang="en-US" b="1" dirty="0" err="1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che</a:t>
            </a:r>
            <a:r>
              <a:rPr lang="en-US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il </a:t>
            </a:r>
            <a:r>
              <a:rPr lang="en-US" b="1" dirty="0" err="1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prossimo</a:t>
            </a:r>
            <a:r>
              <a:rPr lang="en-US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evento</a:t>
            </a:r>
            <a:r>
              <a:rPr lang="en-US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accada.”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1538</TotalTime>
  <Words>1359</Words>
  <Application>Microsoft Office PowerPoint</Application>
  <PresentationFormat>Widescreen</PresentationFormat>
  <Paragraphs>159</Paragraphs>
  <Slides>11</Slides>
  <Notes>4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18" baseType="lpstr">
      <vt:lpstr>Aptos</vt:lpstr>
      <vt:lpstr>Aptos Display</vt:lpstr>
      <vt:lpstr>Arial</vt:lpstr>
      <vt:lpstr>Helvetica Neue</vt:lpstr>
      <vt:lpstr>Helvetica Neue Light</vt:lpstr>
      <vt:lpstr>Wingdings</vt:lpstr>
      <vt:lpstr>Office Theme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>OpenAI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Lazio Pressure-Test Highlights</dc:title>
  <dc:subject>Acea-WaterRising March 12 agenda item 3 summary</dc:subject>
  <dc:creator>OpenAI</dc:creator>
  <cp:lastModifiedBy>Luca Burdese</cp:lastModifiedBy>
  <cp:revision>42</cp:revision>
  <dcterms:created xsi:type="dcterms:W3CDTF">2026-03-05T16:26:40Z</dcterms:created>
  <dcterms:modified xsi:type="dcterms:W3CDTF">2026-04-07T16:51:48Z</dcterms:modified>
</cp:coreProperties>
</file>